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0" r:id="rId3"/>
    <p:sldId id="326" r:id="rId4"/>
    <p:sldId id="258" r:id="rId5"/>
    <p:sldId id="297" r:id="rId6"/>
    <p:sldId id="300" r:id="rId7"/>
    <p:sldId id="306" r:id="rId8"/>
    <p:sldId id="305" r:id="rId9"/>
    <p:sldId id="303" r:id="rId10"/>
    <p:sldId id="294" r:id="rId11"/>
    <p:sldId id="322" r:id="rId12"/>
    <p:sldId id="323" r:id="rId13"/>
    <p:sldId id="324" r:id="rId14"/>
    <p:sldId id="325" r:id="rId15"/>
    <p:sldId id="321" r:id="rId16"/>
    <p:sldId id="318" r:id="rId17"/>
    <p:sldId id="319" r:id="rId18"/>
    <p:sldId id="295" r:id="rId19"/>
    <p:sldId id="313" r:id="rId20"/>
    <p:sldId id="314" r:id="rId21"/>
    <p:sldId id="315" r:id="rId22"/>
    <p:sldId id="296" r:id="rId23"/>
    <p:sldId id="298" r:id="rId24"/>
    <p:sldId id="29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98"/>
    <a:srgbClr val="4472C4"/>
    <a:srgbClr val="D03C4D"/>
    <a:srgbClr val="CE3A4B"/>
    <a:srgbClr val="CF3B4C"/>
    <a:srgbClr val="02549D"/>
    <a:srgbClr val="EE3936"/>
    <a:srgbClr val="7C787A"/>
    <a:srgbClr val="484848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C6605-FFEE-477D-A87F-E1C15C04B1A7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3CFEE-1E86-43E0-B6A4-ADCB091CE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63772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F2C1-53FD-4828-9A10-FF2880DFFA0D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C4FCA-335C-4BB2-81C8-25379116F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95462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介绍优点，顺序访存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C4FCA-335C-4BB2-81C8-25379116F8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1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解决循环的问题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C4FCA-335C-4BB2-81C8-25379116F8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4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熟悉流程，并行度足，避免了原子操作，颜色选择方案只有一次循环，顺序扩展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C4FCA-335C-4BB2-81C8-25379116F8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931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迭代轮次多，顺序扩展与层次数有关，该算法可以减少层次数，切换中进行预处理。负载均衡，连续访存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C4FCA-335C-4BB2-81C8-25379116F8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03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强调</a:t>
            </a:r>
            <a:r>
              <a:rPr lang="en-US" altLang="zh-CN" dirty="0" smtClean="0"/>
              <a:t>1,5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C4FCA-335C-4BB2-81C8-25379116F8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899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相比于优化前的</a:t>
            </a:r>
            <a:r>
              <a:rPr lang="en-US" altLang="zh-CN" dirty="0" err="1" smtClean="0"/>
              <a:t>firstfit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C4FCA-335C-4BB2-81C8-25379116F8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15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说明部分图过大，后两个</a:t>
            </a:r>
            <a:r>
              <a:rPr lang="en-US" altLang="zh-CN" dirty="0" smtClean="0"/>
              <a:t>11G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13G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C4FCA-335C-4BB2-81C8-25379116F8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04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切换时机与图结构有关，倒数为</a:t>
            </a:r>
            <a:r>
              <a:rPr lang="en-US" altLang="zh-CN" dirty="0" smtClean="0"/>
              <a:t>0</a:t>
            </a:r>
            <a:r>
              <a:rPr lang="zh-CN" altLang="en-US" smtClean="0"/>
              <a:t>效率最好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C4FCA-335C-4BB2-81C8-25379116F8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12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Kokkos</a:t>
            </a:r>
            <a:r>
              <a:rPr lang="zh-CN" altLang="en-US" dirty="0" smtClean="0"/>
              <a:t>颜色数说明，效率分析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C4FCA-335C-4BB2-81C8-25379116F8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34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33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33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A3B4FAF4-0D8D-47C7-B20A-02B89BA96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6612AB9C-7CAC-448E-B17D-6C9AD7117109}"/>
              </a:ext>
            </a:extLst>
          </p:cNvPr>
          <p:cNvGrpSpPr/>
          <p:nvPr userDrawn="1"/>
        </p:nvGrpSpPr>
        <p:grpSpPr>
          <a:xfrm>
            <a:off x="-4151" y="6748272"/>
            <a:ext cx="3001030" cy="109728"/>
            <a:chOff x="0" y="0"/>
            <a:chExt cx="3001030" cy="10972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92BB410-5033-474F-B791-C20480EE8E6C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9413CE5-7A06-4066-BC60-D08FA70694B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6AFCBEE-9FA5-41E1-B3D5-27E412C6C402}"/>
              </a:ext>
            </a:extLst>
          </p:cNvPr>
          <p:cNvGrpSpPr/>
          <p:nvPr userDrawn="1"/>
        </p:nvGrpSpPr>
        <p:grpSpPr>
          <a:xfrm>
            <a:off x="5993758" y="6748272"/>
            <a:ext cx="3001030" cy="109728"/>
            <a:chOff x="0" y="0"/>
            <a:chExt cx="3001030" cy="10972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56374CC-5710-4BA0-8B51-E3F3E8B116E2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B2D42F-3299-42AD-887D-58F575FEEA83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269AE75-14CB-4307-A417-AE6F887A183E}"/>
              </a:ext>
            </a:extLst>
          </p:cNvPr>
          <p:cNvGrpSpPr/>
          <p:nvPr userDrawn="1"/>
        </p:nvGrpSpPr>
        <p:grpSpPr>
          <a:xfrm>
            <a:off x="2992728" y="6748272"/>
            <a:ext cx="3001030" cy="109728"/>
            <a:chOff x="0" y="0"/>
            <a:chExt cx="3001030" cy="10972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858F192-30D5-402D-9437-780F7E0851D0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3BC2F2-E419-4488-B9D3-C7814C7DC29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89E93EA-8A1A-431A-A046-53A4AD3A0B57}"/>
              </a:ext>
            </a:extLst>
          </p:cNvPr>
          <p:cNvGrpSpPr/>
          <p:nvPr userDrawn="1"/>
        </p:nvGrpSpPr>
        <p:grpSpPr>
          <a:xfrm>
            <a:off x="8994788" y="6748272"/>
            <a:ext cx="3197212" cy="109728"/>
            <a:chOff x="0" y="0"/>
            <a:chExt cx="3001030" cy="109728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537377D-08D0-4F62-8892-61934B111714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FF8F0A7-4B30-457B-836E-BF27D90D0825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6BF270C6-BACE-48B2-8185-014E46D97E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284" y="-210898"/>
            <a:ext cx="2690446" cy="151319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A08996-C8C7-4D8E-B105-6056D189A400}"/>
              </a:ext>
            </a:extLst>
          </p:cNvPr>
          <p:cNvCxnSpPr/>
          <p:nvPr userDrawn="1"/>
        </p:nvCxnSpPr>
        <p:spPr bwMode="auto">
          <a:xfrm>
            <a:off x="1145215" y="883628"/>
            <a:ext cx="95690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4444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7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8CD59B-5FCF-4003-A91C-A10DC4E3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A1ED1-1F8F-4592-9D0E-0C126A65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2C71D-338C-45AB-A403-22EB9EC0A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7FB30-F7FA-41F9-BA62-DCABE1699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7EF38-34FB-41CA-852B-F40CAEA4C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CC6-4928-458E-94BA-DE18EA2C27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3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1" y="0"/>
            <a:ext cx="12256634" cy="6858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3" y="1983938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cs typeface="+mn-ea"/>
                <a:sym typeface="+mn-lt"/>
              </a:rPr>
              <a:t>毕业</a:t>
            </a:r>
            <a:r>
              <a:rPr lang="zh-CN" altLang="en-US" sz="6600" b="1" dirty="0" smtClean="0">
                <a:cs typeface="+mn-ea"/>
                <a:sym typeface="+mn-lt"/>
              </a:rPr>
              <a:t>答辩</a:t>
            </a:r>
            <a:endParaRPr lang="zh-CN" altLang="en-US" sz="6600" b="1" dirty="0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cs typeface="+mn-ea"/>
                <a:sym typeface="+mn-lt"/>
              </a:rPr>
              <a:t>基于并行计算架构的大规模图着色算法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DC3E3B-3D7C-4EF5-8B63-EE3E5B39BE39}"/>
              </a:ext>
            </a:extLst>
          </p:cNvPr>
          <p:cNvSpPr txBox="1"/>
          <p:nvPr/>
        </p:nvSpPr>
        <p:spPr>
          <a:xfrm>
            <a:off x="3082878" y="4752839"/>
            <a:ext cx="602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cs typeface="+mn-ea"/>
                <a:sym typeface="+mn-lt"/>
              </a:rPr>
              <a:t>计算机科学与技术卓越工程师班</a:t>
            </a:r>
            <a:r>
              <a:rPr lang="en-US" altLang="zh-CN" sz="2800" dirty="0" smtClean="0">
                <a:cs typeface="+mn-ea"/>
                <a:sym typeface="+mn-lt"/>
              </a:rPr>
              <a:t>1501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3888750" y="5696104"/>
            <a:ext cx="2207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答辩人</a:t>
            </a:r>
            <a:r>
              <a:rPr lang="zh-CN" altLang="en-US" sz="2400" dirty="0" smtClean="0">
                <a:cs typeface="+mn-ea"/>
                <a:sym typeface="+mn-lt"/>
              </a:rPr>
              <a:t>：</a:t>
            </a:r>
            <a:r>
              <a:rPr lang="zh-CN" altLang="en-US" sz="2400" dirty="0">
                <a:cs typeface="+mn-ea"/>
                <a:sym typeface="+mn-lt"/>
              </a:rPr>
              <a:t>魏硕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CB4093-774F-446C-81DC-029795C63C9F}"/>
              </a:ext>
            </a:extLst>
          </p:cNvPr>
          <p:cNvSpPr txBox="1"/>
          <p:nvPr/>
        </p:nvSpPr>
        <p:spPr>
          <a:xfrm>
            <a:off x="7026709" y="5696104"/>
            <a:ext cx="208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导师</a:t>
            </a:r>
            <a:r>
              <a:rPr lang="zh-CN" altLang="en-US" sz="2400" dirty="0" smtClean="0">
                <a:cs typeface="+mn-ea"/>
                <a:sym typeface="+mn-lt"/>
              </a:rPr>
              <a:t>：</a:t>
            </a:r>
            <a:r>
              <a:rPr lang="zh-CN" altLang="en-US" sz="2400" dirty="0">
                <a:cs typeface="+mn-ea"/>
                <a:sym typeface="+mn-lt"/>
              </a:rPr>
              <a:t>石宣化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07425EA-91E3-494B-ACFF-1B824A8EE4C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1" y="5672037"/>
            <a:ext cx="769973" cy="43305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54" y="5672440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3977" y="3412316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2549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2549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2549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2549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2549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pd-5b76812315ae1297">
            <a:hlinkClick r:id="" action="ppaction://media"/>
            <a:extLst>
              <a:ext uri="{FF2B5EF4-FFF2-40B4-BE49-F238E27FC236}">
                <a16:creationId xmlns:a16="http://schemas.microsoft.com/office/drawing/2014/main" id="{DD2A3B38-A5F6-44EC-90B3-C6C75E061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65695" y="-547612"/>
            <a:ext cx="494939" cy="4949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7612" y="419540"/>
            <a:ext cx="1536766" cy="11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 smtClean="0">
                <a:latin typeface="+mn-lt"/>
                <a:ea typeface="+mn-ea"/>
                <a:cs typeface="+mn-ea"/>
                <a:sym typeface="+mn-lt"/>
              </a:rPr>
              <a:t>第二部分</a:t>
            </a:r>
            <a:endParaRPr lang="zh-CN" altLang="en-US" sz="6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cs typeface="+mn-ea"/>
                <a:sym typeface="+mn-lt"/>
              </a:rPr>
              <a:t>算法思路和关键技术</a:t>
            </a:r>
          </a:p>
          <a:p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882" y="1877921"/>
            <a:ext cx="1382226" cy="10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2">
            <a:extLst>
              <a:ext uri="{FF2B5EF4-FFF2-40B4-BE49-F238E27FC236}">
                <a16:creationId xmlns:a16="http://schemas.microsoft.com/office/drawing/2014/main" id="{05F18288-337C-4308-A078-A7B29E77FCEA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2.1 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算法思路</a:t>
            </a:r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预处理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770603" y="1567046"/>
            <a:ext cx="2677830" cy="2733106"/>
            <a:chOff x="6645730" y="1279701"/>
            <a:chExt cx="2693272" cy="2868802"/>
          </a:xfrm>
        </p:grpSpPr>
        <p:sp>
          <p:nvSpPr>
            <p:cNvPr id="32" name="椭圆 31"/>
            <p:cNvSpPr/>
            <p:nvPr/>
          </p:nvSpPr>
          <p:spPr>
            <a:xfrm>
              <a:off x="8484641" y="3765699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094637" y="1279701"/>
              <a:ext cx="390004" cy="387619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6702949" y="1597520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645730" y="3012252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7855898" y="2954969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6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8948998" y="2691018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直接箭头连接符 58"/>
          <p:cNvCxnSpPr>
            <a:stCxn id="33" idx="2"/>
            <a:endCxn id="34" idx="6"/>
          </p:cNvCxnSpPr>
          <p:nvPr/>
        </p:nvCxnSpPr>
        <p:spPr>
          <a:xfrm flipH="1">
            <a:off x="2215262" y="1751688"/>
            <a:ext cx="995941" cy="30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4" idx="4"/>
            <a:endCxn id="35" idx="0"/>
          </p:cNvCxnSpPr>
          <p:nvPr/>
        </p:nvCxnSpPr>
        <p:spPr>
          <a:xfrm flipH="1">
            <a:off x="1964487" y="2234529"/>
            <a:ext cx="56891" cy="98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33" idx="5"/>
            <a:endCxn id="39" idx="0"/>
          </p:cNvCxnSpPr>
          <p:nvPr/>
        </p:nvCxnSpPr>
        <p:spPr>
          <a:xfrm>
            <a:off x="3542184" y="1882250"/>
            <a:ext cx="712365" cy="1029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36" idx="6"/>
            <a:endCxn id="39" idx="2"/>
          </p:cNvCxnSpPr>
          <p:nvPr/>
        </p:nvCxnSpPr>
        <p:spPr>
          <a:xfrm flipV="1">
            <a:off x="3361600" y="3093956"/>
            <a:ext cx="699065" cy="25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2" idx="1"/>
            <a:endCxn id="36" idx="4"/>
          </p:cNvCxnSpPr>
          <p:nvPr/>
        </p:nvCxnSpPr>
        <p:spPr>
          <a:xfrm flipH="1" flipV="1">
            <a:off x="3167716" y="3527770"/>
            <a:ext cx="488042" cy="461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35" idx="5"/>
            <a:endCxn id="32" idx="2"/>
          </p:cNvCxnSpPr>
          <p:nvPr/>
        </p:nvCxnSpPr>
        <p:spPr>
          <a:xfrm>
            <a:off x="2101584" y="3528934"/>
            <a:ext cx="1497387" cy="588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7681251" y="1567046"/>
            <a:ext cx="2677830" cy="2733106"/>
            <a:chOff x="6645730" y="1279701"/>
            <a:chExt cx="2693272" cy="2868802"/>
          </a:xfrm>
          <a:solidFill>
            <a:srgbClr val="D03C4D"/>
          </a:solidFill>
        </p:grpSpPr>
        <p:sp>
          <p:nvSpPr>
            <p:cNvPr id="77" name="椭圆 76"/>
            <p:cNvSpPr/>
            <p:nvPr/>
          </p:nvSpPr>
          <p:spPr>
            <a:xfrm>
              <a:off x="8484641" y="376569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8094637" y="1279701"/>
              <a:ext cx="390004" cy="38761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6702949" y="1597520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6645730" y="3012252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7855898" y="295496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6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8948998" y="2691018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3" name="直接箭头连接符 92"/>
          <p:cNvCxnSpPr>
            <a:stCxn id="79" idx="6"/>
            <a:endCxn id="78" idx="2"/>
          </p:cNvCxnSpPr>
          <p:nvPr/>
        </p:nvCxnSpPr>
        <p:spPr>
          <a:xfrm flipV="1">
            <a:off x="8125910" y="1751688"/>
            <a:ext cx="995941" cy="30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82" idx="1"/>
            <a:endCxn id="78" idx="5"/>
          </p:cNvCxnSpPr>
          <p:nvPr/>
        </p:nvCxnSpPr>
        <p:spPr>
          <a:xfrm flipH="1" flipV="1">
            <a:off x="9452832" y="1882250"/>
            <a:ext cx="575268" cy="108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8" idx="4"/>
            <a:endCxn id="81" idx="0"/>
          </p:cNvCxnSpPr>
          <p:nvPr/>
        </p:nvCxnSpPr>
        <p:spPr>
          <a:xfrm flipH="1">
            <a:off x="9078364" y="1936330"/>
            <a:ext cx="237371" cy="1226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82" idx="3"/>
            <a:endCxn id="81" idx="6"/>
          </p:cNvCxnSpPr>
          <p:nvPr/>
        </p:nvCxnSpPr>
        <p:spPr>
          <a:xfrm flipH="1">
            <a:off x="9272248" y="3222895"/>
            <a:ext cx="755852" cy="122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82" idx="4"/>
            <a:endCxn id="77" idx="7"/>
          </p:cNvCxnSpPr>
          <p:nvPr/>
        </p:nvCxnSpPr>
        <p:spPr>
          <a:xfrm flipH="1">
            <a:off x="9840600" y="3276304"/>
            <a:ext cx="324597" cy="71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77" idx="1"/>
            <a:endCxn id="81" idx="5"/>
          </p:cNvCxnSpPr>
          <p:nvPr/>
        </p:nvCxnSpPr>
        <p:spPr>
          <a:xfrm flipH="1" flipV="1">
            <a:off x="9215461" y="3474361"/>
            <a:ext cx="350945" cy="514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77" idx="2"/>
            <a:endCxn id="80" idx="5"/>
          </p:cNvCxnSpPr>
          <p:nvPr/>
        </p:nvCxnSpPr>
        <p:spPr>
          <a:xfrm flipH="1" flipV="1">
            <a:off x="8012232" y="3528934"/>
            <a:ext cx="1497387" cy="588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80" idx="6"/>
            <a:endCxn id="81" idx="2"/>
          </p:cNvCxnSpPr>
          <p:nvPr/>
        </p:nvCxnSpPr>
        <p:spPr>
          <a:xfrm flipV="1">
            <a:off x="8069019" y="3345422"/>
            <a:ext cx="815461" cy="5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79" idx="4"/>
            <a:endCxn id="80" idx="0"/>
          </p:cNvCxnSpPr>
          <p:nvPr/>
        </p:nvCxnSpPr>
        <p:spPr>
          <a:xfrm flipH="1">
            <a:off x="7875135" y="2234529"/>
            <a:ext cx="56891" cy="98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36" idx="0"/>
            <a:endCxn id="33" idx="4"/>
          </p:cNvCxnSpPr>
          <p:nvPr/>
        </p:nvCxnSpPr>
        <p:spPr>
          <a:xfrm flipV="1">
            <a:off x="3167716" y="1936330"/>
            <a:ext cx="237371" cy="1226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39" idx="4"/>
            <a:endCxn id="32" idx="7"/>
          </p:cNvCxnSpPr>
          <p:nvPr/>
        </p:nvCxnSpPr>
        <p:spPr>
          <a:xfrm flipH="1">
            <a:off x="3929952" y="3276304"/>
            <a:ext cx="324597" cy="71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36" idx="2"/>
            <a:endCxn id="35" idx="6"/>
          </p:cNvCxnSpPr>
          <p:nvPr/>
        </p:nvCxnSpPr>
        <p:spPr>
          <a:xfrm flipH="1">
            <a:off x="2158371" y="3345422"/>
            <a:ext cx="815461" cy="5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下箭头 12">
            <a:extLst>
              <a:ext uri="{FF2B5EF4-FFF2-40B4-BE49-F238E27FC236}">
                <a16:creationId xmlns:a16="http://schemas.microsoft.com/office/drawing/2014/main" id="{68B6D3F3-5928-42FD-84B0-89B2455A0BFE}"/>
              </a:ext>
            </a:extLst>
          </p:cNvPr>
          <p:cNvSpPr/>
          <p:nvPr/>
        </p:nvSpPr>
        <p:spPr>
          <a:xfrm rot="16200000">
            <a:off x="5720557" y="2163784"/>
            <a:ext cx="825668" cy="1637575"/>
          </a:xfrm>
          <a:prstGeom prst="downArrow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55365" y="48210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处理</a:t>
            </a:r>
            <a:r>
              <a:rPr lang="zh-CN" altLang="en-US" sz="2000" dirty="0" smtClean="0"/>
              <a:t>前数据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8232256" y="48210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处理后数据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668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2">
            <a:extLst>
              <a:ext uri="{FF2B5EF4-FFF2-40B4-BE49-F238E27FC236}">
                <a16:creationId xmlns:a16="http://schemas.microsoft.com/office/drawing/2014/main" id="{05F18288-337C-4308-A078-A7B29E77FCEA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2.1 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算法思路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7" name="图片 3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69" y="1232964"/>
            <a:ext cx="3779514" cy="4809490"/>
          </a:xfrm>
          <a:prstGeom prst="rect">
            <a:avLst/>
          </a:prstGeom>
          <a:noFill/>
        </p:spPr>
      </p:pic>
      <p:pic>
        <p:nvPicPr>
          <p:cNvPr id="38" name="图片 3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28" y="1313283"/>
            <a:ext cx="4259864" cy="4648852"/>
          </a:xfrm>
          <a:prstGeom prst="rect">
            <a:avLst/>
          </a:prstGeom>
          <a:noFill/>
        </p:spPr>
      </p:pic>
      <p:sp>
        <p:nvSpPr>
          <p:cNvPr id="2" name="右箭头 1"/>
          <p:cNvSpPr/>
          <p:nvPr/>
        </p:nvSpPr>
        <p:spPr>
          <a:xfrm>
            <a:off x="5906530" y="3496962"/>
            <a:ext cx="77847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 rot="10800000">
            <a:off x="5906530" y="4736756"/>
            <a:ext cx="778475" cy="457200"/>
          </a:xfrm>
          <a:prstGeom prst="rightArrow">
            <a:avLst/>
          </a:prstGeom>
          <a:solidFill>
            <a:srgbClr val="D03C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15238" y="6128563"/>
            <a:ext cx="108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kernel1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8559391" y="6128563"/>
            <a:ext cx="108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kernel2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254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2">
            <a:extLst>
              <a:ext uri="{FF2B5EF4-FFF2-40B4-BE49-F238E27FC236}">
                <a16:creationId xmlns:a16="http://schemas.microsoft.com/office/drawing/2014/main" id="{05F18288-337C-4308-A078-A7B29E77FCEA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2.1 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算法思路</a:t>
            </a:r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着色示例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50892" y="1058033"/>
            <a:ext cx="2677830" cy="2733106"/>
            <a:chOff x="6645730" y="1279701"/>
            <a:chExt cx="2693272" cy="2868802"/>
          </a:xfrm>
          <a:solidFill>
            <a:schemeClr val="bg1"/>
          </a:solidFill>
        </p:grpSpPr>
        <p:sp>
          <p:nvSpPr>
            <p:cNvPr id="21" name="椭圆 20"/>
            <p:cNvSpPr/>
            <p:nvPr/>
          </p:nvSpPr>
          <p:spPr>
            <a:xfrm>
              <a:off x="8484641" y="376569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8094637" y="1279701"/>
              <a:ext cx="390004" cy="38761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702949" y="1597520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645730" y="3012252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55898" y="295496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6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8948998" y="2691018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直接箭头连接符 27"/>
          <p:cNvCxnSpPr>
            <a:stCxn id="23" idx="6"/>
            <a:endCxn id="22" idx="2"/>
          </p:cNvCxnSpPr>
          <p:nvPr/>
        </p:nvCxnSpPr>
        <p:spPr>
          <a:xfrm flipV="1">
            <a:off x="995551" y="1242675"/>
            <a:ext cx="995941" cy="30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7" idx="1"/>
            <a:endCxn id="22" idx="5"/>
          </p:cNvCxnSpPr>
          <p:nvPr/>
        </p:nvCxnSpPr>
        <p:spPr>
          <a:xfrm flipH="1" flipV="1">
            <a:off x="2322473" y="1373237"/>
            <a:ext cx="575268" cy="108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2" idx="4"/>
            <a:endCxn id="25" idx="0"/>
          </p:cNvCxnSpPr>
          <p:nvPr/>
        </p:nvCxnSpPr>
        <p:spPr>
          <a:xfrm flipH="1">
            <a:off x="1948005" y="1427317"/>
            <a:ext cx="237371" cy="1226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7" idx="3"/>
            <a:endCxn id="25" idx="6"/>
          </p:cNvCxnSpPr>
          <p:nvPr/>
        </p:nvCxnSpPr>
        <p:spPr>
          <a:xfrm flipH="1">
            <a:off x="2141889" y="2713882"/>
            <a:ext cx="755852" cy="122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7" idx="4"/>
            <a:endCxn id="21" idx="7"/>
          </p:cNvCxnSpPr>
          <p:nvPr/>
        </p:nvCxnSpPr>
        <p:spPr>
          <a:xfrm flipH="1">
            <a:off x="2710241" y="2767291"/>
            <a:ext cx="324597" cy="71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1"/>
            <a:endCxn id="25" idx="5"/>
          </p:cNvCxnSpPr>
          <p:nvPr/>
        </p:nvCxnSpPr>
        <p:spPr>
          <a:xfrm flipH="1" flipV="1">
            <a:off x="2085102" y="2965348"/>
            <a:ext cx="350945" cy="514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1" idx="2"/>
            <a:endCxn id="24" idx="5"/>
          </p:cNvCxnSpPr>
          <p:nvPr/>
        </p:nvCxnSpPr>
        <p:spPr>
          <a:xfrm flipH="1" flipV="1">
            <a:off x="881873" y="3019921"/>
            <a:ext cx="1497387" cy="588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4" idx="6"/>
            <a:endCxn id="25" idx="2"/>
          </p:cNvCxnSpPr>
          <p:nvPr/>
        </p:nvCxnSpPr>
        <p:spPr>
          <a:xfrm flipV="1">
            <a:off x="938660" y="2836409"/>
            <a:ext cx="815461" cy="5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3" idx="4"/>
            <a:endCxn id="24" idx="0"/>
          </p:cNvCxnSpPr>
          <p:nvPr/>
        </p:nvCxnSpPr>
        <p:spPr>
          <a:xfrm flipH="1">
            <a:off x="744776" y="1725516"/>
            <a:ext cx="56891" cy="98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4564671" y="1058033"/>
            <a:ext cx="2677830" cy="2733106"/>
            <a:chOff x="6645730" y="1279701"/>
            <a:chExt cx="2693272" cy="2868802"/>
          </a:xfrm>
          <a:solidFill>
            <a:srgbClr val="4472C4"/>
          </a:solidFill>
        </p:grpSpPr>
        <p:sp>
          <p:nvSpPr>
            <p:cNvPr id="45" name="椭圆 44"/>
            <p:cNvSpPr/>
            <p:nvPr/>
          </p:nvSpPr>
          <p:spPr>
            <a:xfrm>
              <a:off x="8484641" y="376569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8094637" y="1279701"/>
              <a:ext cx="390004" cy="38761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6702949" y="1597520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645730" y="3012252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7855898" y="295496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6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8948998" y="2691018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" name="直接箭头连接符 50"/>
          <p:cNvCxnSpPr>
            <a:stCxn id="47" idx="6"/>
            <a:endCxn id="46" idx="2"/>
          </p:cNvCxnSpPr>
          <p:nvPr/>
        </p:nvCxnSpPr>
        <p:spPr>
          <a:xfrm flipV="1">
            <a:off x="5009330" y="1242675"/>
            <a:ext cx="995941" cy="30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50" idx="1"/>
            <a:endCxn id="46" idx="5"/>
          </p:cNvCxnSpPr>
          <p:nvPr/>
        </p:nvCxnSpPr>
        <p:spPr>
          <a:xfrm flipH="1" flipV="1">
            <a:off x="6336252" y="1373237"/>
            <a:ext cx="575268" cy="108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6" idx="4"/>
            <a:endCxn id="49" idx="0"/>
          </p:cNvCxnSpPr>
          <p:nvPr/>
        </p:nvCxnSpPr>
        <p:spPr>
          <a:xfrm flipH="1">
            <a:off x="5961784" y="1427317"/>
            <a:ext cx="237371" cy="1226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50" idx="3"/>
            <a:endCxn id="49" idx="6"/>
          </p:cNvCxnSpPr>
          <p:nvPr/>
        </p:nvCxnSpPr>
        <p:spPr>
          <a:xfrm flipH="1">
            <a:off x="6155668" y="2713882"/>
            <a:ext cx="755852" cy="122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0" idx="4"/>
            <a:endCxn id="45" idx="7"/>
          </p:cNvCxnSpPr>
          <p:nvPr/>
        </p:nvCxnSpPr>
        <p:spPr>
          <a:xfrm flipH="1">
            <a:off x="6724020" y="2767291"/>
            <a:ext cx="324597" cy="71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5" idx="1"/>
            <a:endCxn id="49" idx="5"/>
          </p:cNvCxnSpPr>
          <p:nvPr/>
        </p:nvCxnSpPr>
        <p:spPr>
          <a:xfrm flipH="1" flipV="1">
            <a:off x="6098881" y="2965348"/>
            <a:ext cx="350945" cy="514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5" idx="2"/>
            <a:endCxn id="48" idx="5"/>
          </p:cNvCxnSpPr>
          <p:nvPr/>
        </p:nvCxnSpPr>
        <p:spPr>
          <a:xfrm flipH="1" flipV="1">
            <a:off x="4895652" y="3019921"/>
            <a:ext cx="1497387" cy="588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8" idx="6"/>
            <a:endCxn id="49" idx="2"/>
          </p:cNvCxnSpPr>
          <p:nvPr/>
        </p:nvCxnSpPr>
        <p:spPr>
          <a:xfrm flipV="1">
            <a:off x="4952439" y="2836409"/>
            <a:ext cx="815461" cy="5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7" idx="4"/>
            <a:endCxn id="48" idx="0"/>
          </p:cNvCxnSpPr>
          <p:nvPr/>
        </p:nvCxnSpPr>
        <p:spPr>
          <a:xfrm flipH="1">
            <a:off x="4758555" y="1725516"/>
            <a:ext cx="56891" cy="98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8513370" y="1058033"/>
            <a:ext cx="2677830" cy="2733106"/>
            <a:chOff x="6645730" y="1279701"/>
            <a:chExt cx="2693272" cy="2868802"/>
          </a:xfrm>
          <a:solidFill>
            <a:schemeClr val="bg1"/>
          </a:solidFill>
        </p:grpSpPr>
        <p:sp>
          <p:nvSpPr>
            <p:cNvPr id="77" name="椭圆 76"/>
            <p:cNvSpPr/>
            <p:nvPr/>
          </p:nvSpPr>
          <p:spPr>
            <a:xfrm>
              <a:off x="8484641" y="376569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8094637" y="1279701"/>
              <a:ext cx="390004" cy="38761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6702949" y="1597520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6645730" y="3012252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7855898" y="295496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6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8948998" y="2691018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3" name="直接箭头连接符 82"/>
          <p:cNvCxnSpPr>
            <a:stCxn id="79" idx="6"/>
            <a:endCxn id="78" idx="2"/>
          </p:cNvCxnSpPr>
          <p:nvPr/>
        </p:nvCxnSpPr>
        <p:spPr>
          <a:xfrm flipV="1">
            <a:off x="8958029" y="1242675"/>
            <a:ext cx="995941" cy="30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82" idx="1"/>
            <a:endCxn id="78" idx="5"/>
          </p:cNvCxnSpPr>
          <p:nvPr/>
        </p:nvCxnSpPr>
        <p:spPr>
          <a:xfrm flipH="1" flipV="1">
            <a:off x="10284951" y="1373237"/>
            <a:ext cx="575268" cy="108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78" idx="4"/>
            <a:endCxn id="81" idx="0"/>
          </p:cNvCxnSpPr>
          <p:nvPr/>
        </p:nvCxnSpPr>
        <p:spPr>
          <a:xfrm flipH="1">
            <a:off x="9910483" y="1427317"/>
            <a:ext cx="237371" cy="1226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2" idx="3"/>
            <a:endCxn id="81" idx="6"/>
          </p:cNvCxnSpPr>
          <p:nvPr/>
        </p:nvCxnSpPr>
        <p:spPr>
          <a:xfrm flipH="1">
            <a:off x="10104367" y="2713882"/>
            <a:ext cx="755852" cy="122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82" idx="4"/>
            <a:endCxn id="77" idx="7"/>
          </p:cNvCxnSpPr>
          <p:nvPr/>
        </p:nvCxnSpPr>
        <p:spPr>
          <a:xfrm flipH="1">
            <a:off x="10672719" y="2767291"/>
            <a:ext cx="324597" cy="71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77" idx="1"/>
            <a:endCxn id="81" idx="5"/>
          </p:cNvCxnSpPr>
          <p:nvPr/>
        </p:nvCxnSpPr>
        <p:spPr>
          <a:xfrm flipH="1" flipV="1">
            <a:off x="10047580" y="2965348"/>
            <a:ext cx="350945" cy="514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7" idx="2"/>
            <a:endCxn id="80" idx="5"/>
          </p:cNvCxnSpPr>
          <p:nvPr/>
        </p:nvCxnSpPr>
        <p:spPr>
          <a:xfrm flipH="1" flipV="1">
            <a:off x="8844351" y="3019921"/>
            <a:ext cx="1497387" cy="588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80" idx="6"/>
            <a:endCxn id="81" idx="2"/>
          </p:cNvCxnSpPr>
          <p:nvPr/>
        </p:nvCxnSpPr>
        <p:spPr>
          <a:xfrm flipV="1">
            <a:off x="8901138" y="2836409"/>
            <a:ext cx="815461" cy="5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79" idx="4"/>
            <a:endCxn id="80" idx="0"/>
          </p:cNvCxnSpPr>
          <p:nvPr/>
        </p:nvCxnSpPr>
        <p:spPr>
          <a:xfrm flipH="1">
            <a:off x="8707254" y="1725516"/>
            <a:ext cx="56891" cy="98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550892" y="3897002"/>
            <a:ext cx="2677830" cy="2733106"/>
            <a:chOff x="6645730" y="1279701"/>
            <a:chExt cx="2693272" cy="2868802"/>
          </a:xfrm>
          <a:solidFill>
            <a:schemeClr val="bg1"/>
          </a:solidFill>
        </p:grpSpPr>
        <p:sp>
          <p:nvSpPr>
            <p:cNvPr id="93" name="椭圆 92"/>
            <p:cNvSpPr/>
            <p:nvPr/>
          </p:nvSpPr>
          <p:spPr>
            <a:xfrm>
              <a:off x="8484641" y="3765699"/>
              <a:ext cx="390004" cy="382804"/>
            </a:xfrm>
            <a:prstGeom prst="ellipse">
              <a:avLst/>
            </a:prstGeom>
            <a:solidFill>
              <a:srgbClr val="D03C4D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8094637" y="1279701"/>
              <a:ext cx="390004" cy="387619"/>
            </a:xfrm>
            <a:prstGeom prst="ellipse">
              <a:avLst/>
            </a:prstGeom>
            <a:solidFill>
              <a:srgbClr val="D03C4D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6702949" y="1597520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6645730" y="3012252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7855898" y="295496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6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8948998" y="2691018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9" name="直接箭头连接符 98"/>
          <p:cNvCxnSpPr>
            <a:stCxn id="95" idx="6"/>
            <a:endCxn id="94" idx="2"/>
          </p:cNvCxnSpPr>
          <p:nvPr/>
        </p:nvCxnSpPr>
        <p:spPr>
          <a:xfrm flipV="1">
            <a:off x="995551" y="4081644"/>
            <a:ext cx="995941" cy="30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98" idx="1"/>
            <a:endCxn id="94" idx="5"/>
          </p:cNvCxnSpPr>
          <p:nvPr/>
        </p:nvCxnSpPr>
        <p:spPr>
          <a:xfrm flipH="1" flipV="1">
            <a:off x="2322473" y="4212206"/>
            <a:ext cx="575268" cy="108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94" idx="4"/>
            <a:endCxn id="97" idx="0"/>
          </p:cNvCxnSpPr>
          <p:nvPr/>
        </p:nvCxnSpPr>
        <p:spPr>
          <a:xfrm flipH="1">
            <a:off x="1948005" y="4266286"/>
            <a:ext cx="237371" cy="1226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98" idx="3"/>
            <a:endCxn id="97" idx="6"/>
          </p:cNvCxnSpPr>
          <p:nvPr/>
        </p:nvCxnSpPr>
        <p:spPr>
          <a:xfrm flipH="1">
            <a:off x="2141889" y="5552851"/>
            <a:ext cx="755852" cy="122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98" idx="4"/>
            <a:endCxn id="93" idx="7"/>
          </p:cNvCxnSpPr>
          <p:nvPr/>
        </p:nvCxnSpPr>
        <p:spPr>
          <a:xfrm flipH="1">
            <a:off x="2710241" y="5606260"/>
            <a:ext cx="324597" cy="71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93" idx="1"/>
            <a:endCxn id="97" idx="5"/>
          </p:cNvCxnSpPr>
          <p:nvPr/>
        </p:nvCxnSpPr>
        <p:spPr>
          <a:xfrm flipH="1" flipV="1">
            <a:off x="2085102" y="5804317"/>
            <a:ext cx="350945" cy="514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93" idx="2"/>
            <a:endCxn id="96" idx="5"/>
          </p:cNvCxnSpPr>
          <p:nvPr/>
        </p:nvCxnSpPr>
        <p:spPr>
          <a:xfrm flipH="1" flipV="1">
            <a:off x="881873" y="5858890"/>
            <a:ext cx="1497387" cy="588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96" idx="6"/>
            <a:endCxn id="97" idx="2"/>
          </p:cNvCxnSpPr>
          <p:nvPr/>
        </p:nvCxnSpPr>
        <p:spPr>
          <a:xfrm flipV="1">
            <a:off x="938660" y="5675378"/>
            <a:ext cx="815461" cy="5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95" idx="4"/>
            <a:endCxn id="96" idx="0"/>
          </p:cNvCxnSpPr>
          <p:nvPr/>
        </p:nvCxnSpPr>
        <p:spPr>
          <a:xfrm flipH="1">
            <a:off x="744776" y="4564485"/>
            <a:ext cx="56891" cy="98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4564671" y="3897002"/>
            <a:ext cx="2677830" cy="2733106"/>
            <a:chOff x="6645730" y="1279701"/>
            <a:chExt cx="2693272" cy="2868802"/>
          </a:xfrm>
          <a:solidFill>
            <a:schemeClr val="bg1"/>
          </a:solidFill>
        </p:grpSpPr>
        <p:sp>
          <p:nvSpPr>
            <p:cNvPr id="109" name="椭圆 108"/>
            <p:cNvSpPr/>
            <p:nvPr/>
          </p:nvSpPr>
          <p:spPr>
            <a:xfrm>
              <a:off x="8484641" y="3765699"/>
              <a:ext cx="390004" cy="382804"/>
            </a:xfrm>
            <a:prstGeom prst="ellipse">
              <a:avLst/>
            </a:prstGeom>
            <a:solidFill>
              <a:srgbClr val="D03C4D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8094637" y="1279701"/>
              <a:ext cx="390004" cy="387619"/>
            </a:xfrm>
            <a:prstGeom prst="ellipse">
              <a:avLst/>
            </a:prstGeom>
            <a:solidFill>
              <a:srgbClr val="D03C4D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702949" y="1597520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6645730" y="3012252"/>
              <a:ext cx="390004" cy="38280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7855898" y="2954969"/>
              <a:ext cx="390004" cy="3828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6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8948998" y="2691018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5" name="直接箭头连接符 114"/>
          <p:cNvCxnSpPr>
            <a:stCxn id="111" idx="6"/>
            <a:endCxn id="110" idx="2"/>
          </p:cNvCxnSpPr>
          <p:nvPr/>
        </p:nvCxnSpPr>
        <p:spPr>
          <a:xfrm flipV="1">
            <a:off x="5009330" y="4081644"/>
            <a:ext cx="995941" cy="30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114" idx="1"/>
            <a:endCxn id="110" idx="5"/>
          </p:cNvCxnSpPr>
          <p:nvPr/>
        </p:nvCxnSpPr>
        <p:spPr>
          <a:xfrm flipH="1" flipV="1">
            <a:off x="6336252" y="4212206"/>
            <a:ext cx="575268" cy="108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110" idx="4"/>
            <a:endCxn id="113" idx="0"/>
          </p:cNvCxnSpPr>
          <p:nvPr/>
        </p:nvCxnSpPr>
        <p:spPr>
          <a:xfrm flipH="1">
            <a:off x="5961784" y="4266286"/>
            <a:ext cx="237371" cy="1226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114" idx="3"/>
            <a:endCxn id="113" idx="6"/>
          </p:cNvCxnSpPr>
          <p:nvPr/>
        </p:nvCxnSpPr>
        <p:spPr>
          <a:xfrm flipH="1">
            <a:off x="6155668" y="5552851"/>
            <a:ext cx="755852" cy="122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114" idx="4"/>
            <a:endCxn id="109" idx="7"/>
          </p:cNvCxnSpPr>
          <p:nvPr/>
        </p:nvCxnSpPr>
        <p:spPr>
          <a:xfrm flipH="1">
            <a:off x="6724020" y="5606260"/>
            <a:ext cx="324597" cy="71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09" idx="1"/>
            <a:endCxn id="113" idx="5"/>
          </p:cNvCxnSpPr>
          <p:nvPr/>
        </p:nvCxnSpPr>
        <p:spPr>
          <a:xfrm flipH="1" flipV="1">
            <a:off x="6098881" y="5804317"/>
            <a:ext cx="350945" cy="514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109" idx="2"/>
            <a:endCxn id="112" idx="5"/>
          </p:cNvCxnSpPr>
          <p:nvPr/>
        </p:nvCxnSpPr>
        <p:spPr>
          <a:xfrm flipH="1" flipV="1">
            <a:off x="4895652" y="5858890"/>
            <a:ext cx="1497387" cy="588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12" idx="6"/>
            <a:endCxn id="113" idx="2"/>
          </p:cNvCxnSpPr>
          <p:nvPr/>
        </p:nvCxnSpPr>
        <p:spPr>
          <a:xfrm flipV="1">
            <a:off x="4952439" y="5675378"/>
            <a:ext cx="815461" cy="5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11" idx="4"/>
            <a:endCxn id="112" idx="0"/>
          </p:cNvCxnSpPr>
          <p:nvPr/>
        </p:nvCxnSpPr>
        <p:spPr>
          <a:xfrm flipH="1">
            <a:off x="4758555" y="4564485"/>
            <a:ext cx="56891" cy="98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/>
          <p:cNvGrpSpPr/>
          <p:nvPr/>
        </p:nvGrpSpPr>
        <p:grpSpPr>
          <a:xfrm>
            <a:off x="8513370" y="3897002"/>
            <a:ext cx="2677830" cy="2733106"/>
            <a:chOff x="6645730" y="1279701"/>
            <a:chExt cx="2693272" cy="2868802"/>
          </a:xfrm>
          <a:solidFill>
            <a:schemeClr val="bg1"/>
          </a:solidFill>
        </p:grpSpPr>
        <p:sp>
          <p:nvSpPr>
            <p:cNvPr id="125" name="椭圆 124"/>
            <p:cNvSpPr/>
            <p:nvPr/>
          </p:nvSpPr>
          <p:spPr>
            <a:xfrm>
              <a:off x="8484641" y="3765699"/>
              <a:ext cx="390004" cy="382804"/>
            </a:xfrm>
            <a:prstGeom prst="ellipse">
              <a:avLst/>
            </a:prstGeom>
            <a:solidFill>
              <a:srgbClr val="D03C4D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8094637" y="1279701"/>
              <a:ext cx="390004" cy="387619"/>
            </a:xfrm>
            <a:prstGeom prst="ellipse">
              <a:avLst/>
            </a:prstGeom>
            <a:solidFill>
              <a:srgbClr val="D03C4D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6702949" y="1597520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6645730" y="3012252"/>
              <a:ext cx="390004" cy="38280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7855898" y="2954969"/>
              <a:ext cx="390004" cy="3828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6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8948998" y="2691018"/>
              <a:ext cx="390004" cy="382804"/>
            </a:xfrm>
            <a:prstGeom prst="ellipse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endParaRPr lang="zh-CN" altLang="en-US" sz="5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1" name="直接箭头连接符 130"/>
          <p:cNvCxnSpPr>
            <a:stCxn id="127" idx="6"/>
            <a:endCxn id="126" idx="2"/>
          </p:cNvCxnSpPr>
          <p:nvPr/>
        </p:nvCxnSpPr>
        <p:spPr>
          <a:xfrm flipV="1">
            <a:off x="8958029" y="4081644"/>
            <a:ext cx="995941" cy="30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130" idx="1"/>
            <a:endCxn id="126" idx="5"/>
          </p:cNvCxnSpPr>
          <p:nvPr/>
        </p:nvCxnSpPr>
        <p:spPr>
          <a:xfrm flipH="1" flipV="1">
            <a:off x="10284951" y="4212206"/>
            <a:ext cx="575268" cy="1082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26" idx="4"/>
            <a:endCxn id="129" idx="0"/>
          </p:cNvCxnSpPr>
          <p:nvPr/>
        </p:nvCxnSpPr>
        <p:spPr>
          <a:xfrm flipH="1">
            <a:off x="9910483" y="4266286"/>
            <a:ext cx="237371" cy="1226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30" idx="3"/>
            <a:endCxn id="129" idx="6"/>
          </p:cNvCxnSpPr>
          <p:nvPr/>
        </p:nvCxnSpPr>
        <p:spPr>
          <a:xfrm flipH="1">
            <a:off x="10104367" y="5552851"/>
            <a:ext cx="755852" cy="122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30" idx="4"/>
            <a:endCxn id="125" idx="7"/>
          </p:cNvCxnSpPr>
          <p:nvPr/>
        </p:nvCxnSpPr>
        <p:spPr>
          <a:xfrm flipH="1">
            <a:off x="10672719" y="5606260"/>
            <a:ext cx="324597" cy="71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25" idx="1"/>
            <a:endCxn id="129" idx="5"/>
          </p:cNvCxnSpPr>
          <p:nvPr/>
        </p:nvCxnSpPr>
        <p:spPr>
          <a:xfrm flipH="1" flipV="1">
            <a:off x="10047580" y="5804317"/>
            <a:ext cx="350945" cy="514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25" idx="2"/>
            <a:endCxn id="128" idx="5"/>
          </p:cNvCxnSpPr>
          <p:nvPr/>
        </p:nvCxnSpPr>
        <p:spPr>
          <a:xfrm flipH="1" flipV="1">
            <a:off x="8844351" y="5858890"/>
            <a:ext cx="1497387" cy="588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28" idx="6"/>
            <a:endCxn id="129" idx="2"/>
          </p:cNvCxnSpPr>
          <p:nvPr/>
        </p:nvCxnSpPr>
        <p:spPr>
          <a:xfrm flipV="1">
            <a:off x="8901138" y="5675378"/>
            <a:ext cx="815461" cy="5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27" idx="4"/>
            <a:endCxn id="128" idx="0"/>
          </p:cNvCxnSpPr>
          <p:nvPr/>
        </p:nvCxnSpPr>
        <p:spPr>
          <a:xfrm flipH="1">
            <a:off x="8707254" y="4564485"/>
            <a:ext cx="56891" cy="98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3546389" y="2248930"/>
            <a:ext cx="766119" cy="518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右箭头 139"/>
          <p:cNvSpPr/>
          <p:nvPr/>
        </p:nvSpPr>
        <p:spPr>
          <a:xfrm>
            <a:off x="7610111" y="2246287"/>
            <a:ext cx="766119" cy="518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右箭头 140"/>
          <p:cNvSpPr/>
          <p:nvPr/>
        </p:nvSpPr>
        <p:spPr>
          <a:xfrm>
            <a:off x="3513637" y="5147163"/>
            <a:ext cx="766119" cy="518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右箭头 141"/>
          <p:cNvSpPr/>
          <p:nvPr/>
        </p:nvSpPr>
        <p:spPr>
          <a:xfrm>
            <a:off x="7557142" y="5147162"/>
            <a:ext cx="766119" cy="518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2">
            <a:extLst>
              <a:ext uri="{FF2B5EF4-FFF2-40B4-BE49-F238E27FC236}">
                <a16:creationId xmlns:a16="http://schemas.microsoft.com/office/drawing/2014/main" id="{05F18288-337C-4308-A078-A7B29E77FCEA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2.2 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以边为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中心算法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1426" y="1048425"/>
            <a:ext cx="859206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1: function </a:t>
            </a:r>
            <a:r>
              <a:rPr lang="en-US" altLang="zh-CN" dirty="0" err="1"/>
              <a:t>RecursionExec</a:t>
            </a:r>
            <a:r>
              <a:rPr lang="en-US" altLang="zh-CN" dirty="0"/>
              <a:t>(G)</a:t>
            </a:r>
          </a:p>
          <a:p>
            <a:r>
              <a:rPr lang="en-US" altLang="zh-CN" dirty="0"/>
              <a:t>2: </a:t>
            </a:r>
            <a:r>
              <a:rPr lang="en-US" altLang="zh-CN" dirty="0" smtClean="0"/>
              <a:t>C(G</a:t>
            </a:r>
            <a:r>
              <a:rPr lang="en-US" altLang="zh-CN" dirty="0"/>
              <a:t>) ← </a:t>
            </a:r>
            <a:r>
              <a:rPr lang="en-US" altLang="zh-CN" dirty="0" err="1"/>
              <a:t>init_color_randomly</a:t>
            </a:r>
            <a:r>
              <a:rPr lang="en-US" altLang="zh-CN" dirty="0"/>
              <a:t>(G);</a:t>
            </a:r>
          </a:p>
          <a:p>
            <a:r>
              <a:rPr lang="en-US" altLang="zh-CN" dirty="0"/>
              <a:t>3: </a:t>
            </a:r>
            <a:r>
              <a:rPr lang="en-US" altLang="zh-CN" dirty="0" smtClean="0"/>
              <a:t>while </a:t>
            </a:r>
            <a:r>
              <a:rPr lang="en-US" altLang="zh-CN" dirty="0" err="1" smtClean="0"/>
              <a:t>continue_flag</a:t>
            </a:r>
            <a:r>
              <a:rPr lang="en-US" altLang="zh-CN" dirty="0" smtClean="0"/>
              <a:t> </a:t>
            </a:r>
            <a:r>
              <a:rPr lang="en-US" altLang="zh-CN" dirty="0"/>
              <a:t>&amp;&amp; </a:t>
            </a:r>
            <a:r>
              <a:rPr lang="en-US" altLang="zh-CN" dirty="0" smtClean="0"/>
              <a:t>colored /</a:t>
            </a:r>
            <a:r>
              <a:rPr lang="en-US" altLang="zh-CN" dirty="0" err="1" smtClean="0"/>
              <a:t>Totalvverticesertices</a:t>
            </a:r>
            <a:r>
              <a:rPr lang="en-US" altLang="zh-CN" dirty="0" smtClean="0"/>
              <a:t> </a:t>
            </a:r>
            <a:r>
              <a:rPr lang="en-US" altLang="zh-CN" dirty="0"/>
              <a:t>≤ </a:t>
            </a:r>
            <a:r>
              <a:rPr lang="en-US" altLang="zh-CN" dirty="0" smtClean="0"/>
              <a:t>fraction </a:t>
            </a:r>
            <a:r>
              <a:rPr lang="en-US" altLang="zh-CN" dirty="0"/>
              <a:t>do</a:t>
            </a:r>
          </a:p>
          <a:p>
            <a:r>
              <a:rPr lang="en-US" altLang="zh-CN" dirty="0"/>
              <a:t>4: </a:t>
            </a:r>
            <a:r>
              <a:rPr lang="en-US" altLang="zh-CN" dirty="0" smtClean="0"/>
              <a:t>	while </a:t>
            </a:r>
            <a:r>
              <a:rPr lang="en-US" altLang="zh-CN" dirty="0" err="1"/>
              <a:t>vj</a:t>
            </a:r>
            <a:r>
              <a:rPr lang="en-US" altLang="zh-CN" dirty="0"/>
              <a:t> ∈ Vi &amp;&amp; </a:t>
            </a:r>
            <a:r>
              <a:rPr lang="en-US" altLang="zh-CN" dirty="0" err="1"/>
              <a:t>i</a:t>
            </a:r>
            <a:r>
              <a:rPr lang="en-US" altLang="zh-CN" dirty="0"/>
              <a:t> &lt; j do</a:t>
            </a:r>
          </a:p>
          <a:p>
            <a:r>
              <a:rPr lang="en-US" altLang="zh-CN" dirty="0"/>
              <a:t>5: </a:t>
            </a:r>
            <a:r>
              <a:rPr lang="en-US" altLang="zh-CN" dirty="0" smtClean="0"/>
              <a:t>		if </a:t>
            </a:r>
            <a:r>
              <a:rPr lang="en-US" altLang="zh-CN" dirty="0"/>
              <a:t>ci == </a:t>
            </a:r>
            <a:r>
              <a:rPr lang="en-US" altLang="zh-CN" dirty="0" err="1"/>
              <a:t>cj</a:t>
            </a:r>
            <a:r>
              <a:rPr lang="en-US" altLang="zh-CN" dirty="0"/>
              <a:t> then</a:t>
            </a:r>
          </a:p>
          <a:p>
            <a:r>
              <a:rPr lang="en-US" altLang="zh-CN" dirty="0"/>
              <a:t>6: </a:t>
            </a:r>
            <a:r>
              <a:rPr lang="en-US" altLang="zh-CN" dirty="0" smtClean="0"/>
              <a:t>			update </a:t>
            </a:r>
            <a:r>
              <a:rPr lang="en-US" altLang="zh-CN" dirty="0" err="1"/>
              <a:t>cj</a:t>
            </a:r>
            <a:r>
              <a:rPr lang="en-US" altLang="zh-CN" dirty="0"/>
              <a:t> ;</a:t>
            </a:r>
          </a:p>
          <a:p>
            <a:r>
              <a:rPr lang="en-US" altLang="zh-CN" dirty="0"/>
              <a:t>7: </a:t>
            </a:r>
            <a:r>
              <a:rPr lang="en-US" altLang="zh-CN" dirty="0" smtClean="0"/>
              <a:t>		end </a:t>
            </a:r>
            <a:r>
              <a:rPr lang="en-US" altLang="zh-CN" dirty="0"/>
              <a:t>if</a:t>
            </a:r>
          </a:p>
          <a:p>
            <a:r>
              <a:rPr lang="en-US" altLang="zh-CN" dirty="0"/>
              <a:t>8: </a:t>
            </a:r>
            <a:r>
              <a:rPr lang="en-US" altLang="zh-CN" dirty="0" smtClean="0"/>
              <a:t>	end </a:t>
            </a:r>
            <a:r>
              <a:rPr lang="en-US" altLang="zh-CN" dirty="0"/>
              <a:t>while</a:t>
            </a:r>
          </a:p>
          <a:p>
            <a:r>
              <a:rPr lang="en-US" altLang="zh-CN" dirty="0"/>
              <a:t>9: </a:t>
            </a:r>
            <a:r>
              <a:rPr lang="en-US" altLang="zh-CN" dirty="0" smtClean="0"/>
              <a:t>	if </a:t>
            </a:r>
            <a:r>
              <a:rPr lang="en-US" altLang="zh-CN" dirty="0" err="1" smtClean="0"/>
              <a:t>continue_flag</a:t>
            </a:r>
            <a:r>
              <a:rPr lang="az-Cyrl-AZ" altLang="zh-CN" dirty="0" smtClean="0"/>
              <a:t> </a:t>
            </a:r>
            <a:r>
              <a:rPr lang="en-US" altLang="zh-CN" dirty="0"/>
              <a:t>then</a:t>
            </a:r>
          </a:p>
          <a:p>
            <a:r>
              <a:rPr lang="en-US" altLang="zh-CN" dirty="0"/>
              <a:t>10: </a:t>
            </a:r>
            <a:r>
              <a:rPr lang="en-US" altLang="zh-CN" dirty="0" smtClean="0"/>
              <a:t>		</a:t>
            </a:r>
            <a:r>
              <a:rPr lang="en-US" altLang="zh-CN" dirty="0" err="1" smtClean="0"/>
              <a:t>ParallelSequentialExec</a:t>
            </a:r>
            <a:r>
              <a:rPr lang="en-US" altLang="zh-CN" dirty="0" smtClean="0"/>
              <a:t>(G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11: </a:t>
            </a:r>
            <a:r>
              <a:rPr lang="en-US" altLang="zh-CN" dirty="0" smtClean="0"/>
              <a:t>	end </a:t>
            </a:r>
            <a:r>
              <a:rPr lang="en-US" altLang="zh-CN" dirty="0"/>
              <a:t>if</a:t>
            </a:r>
          </a:p>
          <a:p>
            <a:r>
              <a:rPr lang="en-US" altLang="zh-CN" dirty="0"/>
              <a:t>12: </a:t>
            </a:r>
            <a:r>
              <a:rPr lang="en-US" altLang="zh-CN" dirty="0" smtClean="0"/>
              <a:t>end </a:t>
            </a:r>
            <a:r>
              <a:rPr lang="en-US" altLang="zh-CN" dirty="0"/>
              <a:t>while</a:t>
            </a:r>
          </a:p>
          <a:p>
            <a:r>
              <a:rPr lang="en-US" altLang="zh-CN" dirty="0"/>
              <a:t>13: end function</a:t>
            </a:r>
          </a:p>
        </p:txBody>
      </p:sp>
      <p:pic>
        <p:nvPicPr>
          <p:cNvPr id="9" name="图片 8" descr="C:\Users\Administrator\Desktop\conflict_vertices_IMG\0_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239" y="2178007"/>
            <a:ext cx="36195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Administrator\Desktop\colored_vertices_IMG\0_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239" y="4323906"/>
            <a:ext cx="3619500" cy="18421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712176" y="2585666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/>
              <a:t>冲突比例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0712175" y="4323906"/>
            <a:ext cx="49244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/>
              <a:t>每轮着色顶点数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08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2D0AD2-AAE9-496E-8CF3-1508F13BD8ED}"/>
              </a:ext>
            </a:extLst>
          </p:cNvPr>
          <p:cNvSpPr>
            <a:spLocks/>
          </p:cNvSpPr>
          <p:nvPr/>
        </p:nvSpPr>
        <p:spPr bwMode="auto">
          <a:xfrm>
            <a:off x="3479800" y="1716088"/>
            <a:ext cx="2571750" cy="4121150"/>
          </a:xfrm>
          <a:custGeom>
            <a:avLst/>
            <a:gdLst>
              <a:gd name="T0" fmla="*/ 102118 w 3148"/>
              <a:gd name="T1" fmla="*/ 0 h 5005"/>
              <a:gd name="T2" fmla="*/ 2469632 w 3148"/>
              <a:gd name="T3" fmla="*/ 0 h 5005"/>
              <a:gd name="T4" fmla="*/ 2571750 w 3148"/>
              <a:gd name="T5" fmla="*/ 102926 h 5005"/>
              <a:gd name="T6" fmla="*/ 2571750 w 3148"/>
              <a:gd name="T7" fmla="*/ 4018224 h 5005"/>
              <a:gd name="T8" fmla="*/ 2469632 w 3148"/>
              <a:gd name="T9" fmla="*/ 4121150 h 5005"/>
              <a:gd name="T10" fmla="*/ 102118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118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CF3B4C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633413" y="1716088"/>
            <a:ext cx="2573337" cy="4121150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344F66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F5224824-875E-4126-BCCE-18D7439A05AE}"/>
              </a:ext>
            </a:extLst>
          </p:cNvPr>
          <p:cNvSpPr>
            <a:spLocks/>
          </p:cNvSpPr>
          <p:nvPr/>
        </p:nvSpPr>
        <p:spPr bwMode="auto">
          <a:xfrm>
            <a:off x="9170988" y="1716088"/>
            <a:ext cx="2571750" cy="4121150"/>
          </a:xfrm>
          <a:custGeom>
            <a:avLst/>
            <a:gdLst>
              <a:gd name="T0" fmla="*/ 102118 w 3148"/>
              <a:gd name="T1" fmla="*/ 0 h 5005"/>
              <a:gd name="T2" fmla="*/ 2469632 w 3148"/>
              <a:gd name="T3" fmla="*/ 0 h 5005"/>
              <a:gd name="T4" fmla="*/ 2571750 w 3148"/>
              <a:gd name="T5" fmla="*/ 102926 h 5005"/>
              <a:gd name="T6" fmla="*/ 2571750 w 3148"/>
              <a:gd name="T7" fmla="*/ 4018224 h 5005"/>
              <a:gd name="T8" fmla="*/ 2469632 w 3148"/>
              <a:gd name="T9" fmla="*/ 4121150 h 5005"/>
              <a:gd name="T10" fmla="*/ 102118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118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CF3B4C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4F38AF5A-4319-4943-A048-2752125349D2}"/>
              </a:ext>
            </a:extLst>
          </p:cNvPr>
          <p:cNvSpPr>
            <a:spLocks/>
          </p:cNvSpPr>
          <p:nvPr/>
        </p:nvSpPr>
        <p:spPr bwMode="auto">
          <a:xfrm>
            <a:off x="6326188" y="1716088"/>
            <a:ext cx="2570162" cy="4121150"/>
          </a:xfrm>
          <a:custGeom>
            <a:avLst/>
            <a:gdLst>
              <a:gd name="T0" fmla="*/ 102055 w 3148"/>
              <a:gd name="T1" fmla="*/ 0 h 5005"/>
              <a:gd name="T2" fmla="*/ 2468107 w 3148"/>
              <a:gd name="T3" fmla="*/ 0 h 5005"/>
              <a:gd name="T4" fmla="*/ 2570162 w 3148"/>
              <a:gd name="T5" fmla="*/ 102926 h 5005"/>
              <a:gd name="T6" fmla="*/ 2570162 w 3148"/>
              <a:gd name="T7" fmla="*/ 4018224 h 5005"/>
              <a:gd name="T8" fmla="*/ 2468107 w 3148"/>
              <a:gd name="T9" fmla="*/ 4121150 h 5005"/>
              <a:gd name="T10" fmla="*/ 102055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055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344F66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11">
            <a:extLst>
              <a:ext uri="{FF2B5EF4-FFF2-40B4-BE49-F238E27FC236}">
                <a16:creationId xmlns:a16="http://schemas.microsoft.com/office/drawing/2014/main" id="{76703594-BBCA-47AF-BC89-F5E9417DEF78}"/>
              </a:ext>
            </a:extLst>
          </p:cNvPr>
          <p:cNvGrpSpPr>
            <a:grpSpLocks/>
          </p:cNvGrpSpPr>
          <p:nvPr/>
        </p:nvGrpSpPr>
        <p:grpSpPr bwMode="auto">
          <a:xfrm>
            <a:off x="3041650" y="3325813"/>
            <a:ext cx="631825" cy="638175"/>
            <a:chOff x="0" y="0"/>
            <a:chExt cx="631825" cy="636588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CD79F015-55ED-40AF-BE29-EEA144332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1825" cy="636588"/>
            </a:xfrm>
            <a:prstGeom prst="ellipse">
              <a:avLst/>
            </a:prstGeom>
            <a:solidFill>
              <a:srgbClr val="344F66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FB5DF25-98F1-49AB-B9A7-2A90A7D00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50" y="142875"/>
              <a:ext cx="206375" cy="342900"/>
            </a:xfrm>
            <a:custGeom>
              <a:avLst/>
              <a:gdLst>
                <a:gd name="T0" fmla="*/ 176893 w 252"/>
                <a:gd name="T1" fmla="*/ 206724 h 418"/>
                <a:gd name="T2" fmla="*/ 111377 w 252"/>
                <a:gd name="T3" fmla="*/ 263328 h 418"/>
                <a:gd name="T4" fmla="*/ 47499 w 252"/>
                <a:gd name="T5" fmla="*/ 318290 h 418"/>
                <a:gd name="T6" fmla="*/ 0 w 252"/>
                <a:gd name="T7" fmla="*/ 287117 h 418"/>
                <a:gd name="T8" fmla="*/ 27844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7844 w 252"/>
                <a:gd name="T15" fmla="*/ 72189 h 418"/>
                <a:gd name="T16" fmla="*/ 0 w 252"/>
                <a:gd name="T17" fmla="*/ 47579 h 418"/>
                <a:gd name="T18" fmla="*/ 45042 w 252"/>
                <a:gd name="T19" fmla="*/ 15586 h 418"/>
                <a:gd name="T20" fmla="*/ 111377 w 252"/>
                <a:gd name="T21" fmla="*/ 72189 h 418"/>
                <a:gd name="T22" fmla="*/ 174436 w 252"/>
                <a:gd name="T23" fmla="*/ 126332 h 418"/>
                <a:gd name="T24" fmla="*/ 176893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65981A4-07A8-4C71-B680-16641F5CC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0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15">
            <a:extLst>
              <a:ext uri="{FF2B5EF4-FFF2-40B4-BE49-F238E27FC236}">
                <a16:creationId xmlns:a16="http://schemas.microsoft.com/office/drawing/2014/main" id="{D027CD98-C395-479F-B59C-20109F1EED87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325813"/>
            <a:ext cx="633413" cy="638175"/>
            <a:chOff x="0" y="0"/>
            <a:chExt cx="633413" cy="636588"/>
          </a:xfrm>
        </p:grpSpPr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78529660-181E-477F-ACBD-D64217AC3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3413" cy="636588"/>
            </a:xfrm>
            <a:prstGeom prst="ellipse">
              <a:avLst/>
            </a:prstGeom>
            <a:solidFill>
              <a:srgbClr val="344F66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FDAB553-F265-4900-967B-ED1EBE475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8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0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82615B30-3096-4843-8C5E-1F9AAE6DA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819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1" y="343"/>
                    <a:pt x="85" y="365"/>
                    <a:pt x="59" y="388"/>
                  </a:cubicBezTo>
                  <a:cubicBezTo>
                    <a:pt x="22" y="418"/>
                    <a:pt x="6" y="397"/>
                    <a:pt x="1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1" y="189"/>
                    <a:pt x="112" y="154"/>
                  </a:cubicBezTo>
                  <a:cubicBezTo>
                    <a:pt x="86" y="132"/>
                    <a:pt x="61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9">
            <a:extLst>
              <a:ext uri="{FF2B5EF4-FFF2-40B4-BE49-F238E27FC236}">
                <a16:creationId xmlns:a16="http://schemas.microsoft.com/office/drawing/2014/main" id="{555BE6E1-6FF2-4997-80E6-922E350E1954}"/>
              </a:ext>
            </a:extLst>
          </p:cNvPr>
          <p:cNvGrpSpPr>
            <a:grpSpLocks/>
          </p:cNvGrpSpPr>
          <p:nvPr/>
        </p:nvGrpSpPr>
        <p:grpSpPr bwMode="auto">
          <a:xfrm>
            <a:off x="8728075" y="3325813"/>
            <a:ext cx="633413" cy="638175"/>
            <a:chOff x="0" y="0"/>
            <a:chExt cx="633413" cy="636588"/>
          </a:xfrm>
        </p:grpSpPr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C88359CD-AD75-4B48-9E04-930879640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3413" cy="636588"/>
            </a:xfrm>
            <a:prstGeom prst="ellipse">
              <a:avLst/>
            </a:prstGeom>
            <a:solidFill>
              <a:srgbClr val="344F66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D5D9874-CD8F-47DD-ACDB-A81378C0D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8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0 w 252"/>
                <a:gd name="T7" fmla="*/ 287117 h 418"/>
                <a:gd name="T8" fmla="*/ 27844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7844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4436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20D700F-3A91-46E7-9C32-62BD4ABF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819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5" y="365"/>
                    <a:pt x="59" y="388"/>
                  </a:cubicBezTo>
                  <a:cubicBezTo>
                    <a:pt x="21" y="418"/>
                    <a:pt x="6" y="397"/>
                    <a:pt x="1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1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23">
            <a:extLst>
              <a:ext uri="{FF2B5EF4-FFF2-40B4-BE49-F238E27FC236}">
                <a16:creationId xmlns:a16="http://schemas.microsoft.com/office/drawing/2014/main" id="{25469D57-CD99-4747-BE5A-CB2167E224F5}"/>
              </a:ext>
            </a:extLst>
          </p:cNvPr>
          <p:cNvGrpSpPr>
            <a:grpSpLocks/>
          </p:cNvGrpSpPr>
          <p:nvPr/>
        </p:nvGrpSpPr>
        <p:grpSpPr bwMode="auto">
          <a:xfrm>
            <a:off x="1454150" y="1938338"/>
            <a:ext cx="930275" cy="939800"/>
            <a:chOff x="0" y="0"/>
            <a:chExt cx="930275" cy="93821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4B5AFB-2D3F-4FA7-B0FF-43115FEA0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0275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TextBox 25">
              <a:extLst>
                <a:ext uri="{FF2B5EF4-FFF2-40B4-BE49-F238E27FC236}">
                  <a16:creationId xmlns:a16="http://schemas.microsoft.com/office/drawing/2014/main" id="{F21542E3-28D7-450B-B4CD-42D79FD3E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353" y="176718"/>
              <a:ext cx="69121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zh-CN" altLang="en-US" sz="3200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1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13" y="2919413"/>
            <a:ext cx="2090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图数据预处理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空间分配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矩形 27">
            <a:extLst>
              <a:ext uri="{FF2B5EF4-FFF2-40B4-BE49-F238E27FC236}">
                <a16:creationId xmlns:a16="http://schemas.microsoft.com/office/drawing/2014/main" id="{3817720E-970A-476A-AD0F-B143C6087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2919413"/>
            <a:ext cx="20891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以边为中心的算法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随机着色，打散图的结构，使其层次变少</a:t>
            </a:r>
            <a:endParaRPr lang="en-US" altLang="zh-CN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到达指定时机切换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8">
            <a:extLst>
              <a:ext uri="{FF2B5EF4-FFF2-40B4-BE49-F238E27FC236}">
                <a16:creationId xmlns:a16="http://schemas.microsoft.com/office/drawing/2014/main" id="{86F2E3D6-1185-4BD7-990D-9FB14F6F1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188" y="2919413"/>
            <a:ext cx="21177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预处理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以顶点为中心算法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处理长尾问题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矩形 29">
            <a:extLst>
              <a:ext uri="{FF2B5EF4-FFF2-40B4-BE49-F238E27FC236}">
                <a16:creationId xmlns:a16="http://schemas.microsoft.com/office/drawing/2014/main" id="{1A55644B-7CFC-4EC0-A5F6-02EF5FF34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488" y="2919413"/>
            <a:ext cx="20891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拷出着色结果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释放空间</a:t>
            </a:r>
            <a:endParaRPr lang="en-US" altLang="zh-CN" sz="1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正确性验证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" name="组合 30">
            <a:extLst>
              <a:ext uri="{FF2B5EF4-FFF2-40B4-BE49-F238E27FC236}">
                <a16:creationId xmlns:a16="http://schemas.microsoft.com/office/drawing/2014/main" id="{209A3344-3FE4-4BA6-8E33-C46BBEA83722}"/>
              </a:ext>
            </a:extLst>
          </p:cNvPr>
          <p:cNvGrpSpPr>
            <a:grpSpLocks/>
          </p:cNvGrpSpPr>
          <p:nvPr/>
        </p:nvGrpSpPr>
        <p:grpSpPr bwMode="auto">
          <a:xfrm>
            <a:off x="4300538" y="1938338"/>
            <a:ext cx="930275" cy="939800"/>
            <a:chOff x="0" y="0"/>
            <a:chExt cx="930275" cy="938213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483E870D-D1DB-4138-B95C-ED912C97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0275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TextBox 32">
              <a:extLst>
                <a:ext uri="{FF2B5EF4-FFF2-40B4-BE49-F238E27FC236}">
                  <a16:creationId xmlns:a16="http://schemas.microsoft.com/office/drawing/2014/main" id="{7A52488C-945A-489C-A731-F0F906AF9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00" y="176718"/>
              <a:ext cx="69121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zh-CN" altLang="en-US" sz="3200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8" name="组合 33">
            <a:extLst>
              <a:ext uri="{FF2B5EF4-FFF2-40B4-BE49-F238E27FC236}">
                <a16:creationId xmlns:a16="http://schemas.microsoft.com/office/drawing/2014/main" id="{766FC803-D57F-4730-A459-AB7BEF8E8F17}"/>
              </a:ext>
            </a:extLst>
          </p:cNvPr>
          <p:cNvGrpSpPr>
            <a:grpSpLocks/>
          </p:cNvGrpSpPr>
          <p:nvPr/>
        </p:nvGrpSpPr>
        <p:grpSpPr bwMode="auto">
          <a:xfrm>
            <a:off x="7145338" y="1938338"/>
            <a:ext cx="931862" cy="939800"/>
            <a:chOff x="0" y="0"/>
            <a:chExt cx="931863" cy="938213"/>
          </a:xfrm>
        </p:grpSpPr>
        <p:sp>
          <p:nvSpPr>
            <p:cNvPr id="29" name="Oval 20">
              <a:extLst>
                <a:ext uri="{FF2B5EF4-FFF2-40B4-BE49-F238E27FC236}">
                  <a16:creationId xmlns:a16="http://schemas.microsoft.com/office/drawing/2014/main" id="{A73070C1-5003-4313-8471-ED56C5E21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1863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TextBox 35">
              <a:extLst>
                <a:ext uri="{FF2B5EF4-FFF2-40B4-BE49-F238E27FC236}">
                  <a16:creationId xmlns:a16="http://schemas.microsoft.com/office/drawing/2014/main" id="{69088D87-E509-49BA-BF9A-F54CE3FAC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633" y="176718"/>
              <a:ext cx="69121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zh-CN" altLang="en-US" sz="3200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1" name="组合 36">
            <a:extLst>
              <a:ext uri="{FF2B5EF4-FFF2-40B4-BE49-F238E27FC236}">
                <a16:creationId xmlns:a16="http://schemas.microsoft.com/office/drawing/2014/main" id="{15CC1F16-4924-48C5-9A36-ADE1965A8B63}"/>
              </a:ext>
            </a:extLst>
          </p:cNvPr>
          <p:cNvGrpSpPr>
            <a:grpSpLocks/>
          </p:cNvGrpSpPr>
          <p:nvPr/>
        </p:nvGrpSpPr>
        <p:grpSpPr bwMode="auto">
          <a:xfrm>
            <a:off x="9991725" y="1938338"/>
            <a:ext cx="931863" cy="939800"/>
            <a:chOff x="0" y="0"/>
            <a:chExt cx="931863" cy="938213"/>
          </a:xfrm>
        </p:grpSpPr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C4047165-900B-45E0-BCB0-C832D80E5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1863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TextBox 38">
              <a:extLst>
                <a:ext uri="{FF2B5EF4-FFF2-40B4-BE49-F238E27FC236}">
                  <a16:creationId xmlns:a16="http://schemas.microsoft.com/office/drawing/2014/main" id="{D1F258FD-7D1D-4AFB-8FBB-FE9579479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276" y="176718"/>
              <a:ext cx="69121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zh-CN" altLang="en-US" sz="3200" b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5" name="TextBox 42">
            <a:extLst>
              <a:ext uri="{FF2B5EF4-FFF2-40B4-BE49-F238E27FC236}">
                <a16:creationId xmlns:a16="http://schemas.microsoft.com/office/drawing/2014/main" id="{76445E83-B900-46AC-9F0B-AB76BA3A4ADE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2.3 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组合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算法流程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810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7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3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21" grpId="0" autoUpdateAnimBg="0"/>
      <p:bldP spid="22" grpId="0" autoUpdateAnimBg="0"/>
      <p:bldP spid="23" grpId="0" autoUpdateAnimBg="0"/>
      <p:bldP spid="24" grpId="0" autoUpdateAnimBg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88D9991-67B8-4F5A-A97E-5F80DEF4CC83}"/>
              </a:ext>
            </a:extLst>
          </p:cNvPr>
          <p:cNvGrpSpPr/>
          <p:nvPr/>
        </p:nvGrpSpPr>
        <p:grpSpPr>
          <a:xfrm>
            <a:off x="3528056" y="1124744"/>
            <a:ext cx="5224860" cy="4995598"/>
            <a:chOff x="3431704" y="1196752"/>
            <a:chExt cx="5224860" cy="4995598"/>
          </a:xfrm>
        </p:grpSpPr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54097FEB-C82D-4011-AF47-AE765071904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31704" y="1196752"/>
              <a:ext cx="5224860" cy="4995598"/>
              <a:chOff x="4803" y="-274"/>
              <a:chExt cx="3578" cy="3421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73AA6199-8F0C-4343-816B-8D9811D60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" y="1023"/>
                <a:ext cx="1308" cy="1312"/>
              </a:xfrm>
              <a:custGeom>
                <a:avLst/>
                <a:gdLst>
                  <a:gd name="T0" fmla="*/ 1059 w 1308"/>
                  <a:gd name="T1" fmla="*/ 0 h 1312"/>
                  <a:gd name="T2" fmla="*/ 250 w 1308"/>
                  <a:gd name="T3" fmla="*/ 0 h 1312"/>
                  <a:gd name="T4" fmla="*/ 0 w 1308"/>
                  <a:gd name="T5" fmla="*/ 811 h 1312"/>
                  <a:gd name="T6" fmla="*/ 653 w 1308"/>
                  <a:gd name="T7" fmla="*/ 1312 h 1312"/>
                  <a:gd name="T8" fmla="*/ 1308 w 1308"/>
                  <a:gd name="T9" fmla="*/ 811 h 1312"/>
                  <a:gd name="T10" fmla="*/ 1059 w 1308"/>
                  <a:gd name="T11" fmla="*/ 0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8" h="1312">
                    <a:moveTo>
                      <a:pt x="1059" y="0"/>
                    </a:moveTo>
                    <a:lnTo>
                      <a:pt x="250" y="0"/>
                    </a:lnTo>
                    <a:lnTo>
                      <a:pt x="0" y="811"/>
                    </a:lnTo>
                    <a:lnTo>
                      <a:pt x="653" y="1312"/>
                    </a:lnTo>
                    <a:lnTo>
                      <a:pt x="1308" y="811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D03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+mn-ea"/>
                  <a:sym typeface="+mn-lt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1C80876B-0EF0-468F-A480-79A28F705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" y="1023"/>
                <a:ext cx="1308" cy="1312"/>
              </a:xfrm>
              <a:custGeom>
                <a:avLst/>
                <a:gdLst>
                  <a:gd name="T0" fmla="*/ 1059 w 1308"/>
                  <a:gd name="T1" fmla="*/ 0 h 1312"/>
                  <a:gd name="T2" fmla="*/ 250 w 1308"/>
                  <a:gd name="T3" fmla="*/ 0 h 1312"/>
                  <a:gd name="T4" fmla="*/ 0 w 1308"/>
                  <a:gd name="T5" fmla="*/ 811 h 1312"/>
                  <a:gd name="T6" fmla="*/ 653 w 1308"/>
                  <a:gd name="T7" fmla="*/ 1312 h 1312"/>
                  <a:gd name="T8" fmla="*/ 1308 w 1308"/>
                  <a:gd name="T9" fmla="*/ 811 h 1312"/>
                  <a:gd name="T10" fmla="*/ 1059 w 1308"/>
                  <a:gd name="T11" fmla="*/ 0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8" h="1312">
                    <a:moveTo>
                      <a:pt x="1059" y="0"/>
                    </a:moveTo>
                    <a:lnTo>
                      <a:pt x="250" y="0"/>
                    </a:lnTo>
                    <a:lnTo>
                      <a:pt x="0" y="811"/>
                    </a:lnTo>
                    <a:lnTo>
                      <a:pt x="653" y="1312"/>
                    </a:lnTo>
                    <a:lnTo>
                      <a:pt x="1308" y="811"/>
                    </a:lnTo>
                    <a:lnTo>
                      <a:pt x="105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+mn-ea"/>
                  <a:sym typeface="+mn-lt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BCC6C5EF-5E92-4B05-BA26-C4E2C4728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-274"/>
                <a:ext cx="809" cy="1277"/>
              </a:xfrm>
              <a:custGeom>
                <a:avLst/>
                <a:gdLst>
                  <a:gd name="T0" fmla="*/ 0 w 809"/>
                  <a:gd name="T1" fmla="*/ 1277 h 1277"/>
                  <a:gd name="T2" fmla="*/ 403 w 809"/>
                  <a:gd name="T3" fmla="*/ 0 h 1277"/>
                  <a:gd name="T4" fmla="*/ 809 w 809"/>
                  <a:gd name="T5" fmla="*/ 1277 h 1277"/>
                  <a:gd name="T6" fmla="*/ 0 w 809"/>
                  <a:gd name="T7" fmla="*/ 1277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9" h="1277">
                    <a:moveTo>
                      <a:pt x="0" y="1277"/>
                    </a:moveTo>
                    <a:lnTo>
                      <a:pt x="403" y="0"/>
                    </a:lnTo>
                    <a:lnTo>
                      <a:pt x="809" y="1277"/>
                    </a:lnTo>
                    <a:lnTo>
                      <a:pt x="0" y="1277"/>
                    </a:lnTo>
                    <a:close/>
                  </a:path>
                </a:pathLst>
              </a:custGeom>
              <a:solidFill>
                <a:srgbClr val="344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792000" rIns="91440" bIns="4572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F0502020204030204"/>
                    <a:ea typeface="Microsoft YaHei"/>
                    <a:cs typeface="+mn-ea"/>
                    <a:sym typeface="+mn-lt"/>
                  </a:rPr>
                  <a:t>1</a:t>
                </a:r>
                <a:endParaRPr kumimoji="0" lang="zh-CN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+mn-ea"/>
                  <a:sym typeface="+mn-lt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0BE50EF3-FE9E-413A-AAD9-C35DD3146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8" y="1023"/>
                <a:ext cx="1353" cy="811"/>
              </a:xfrm>
              <a:custGeom>
                <a:avLst/>
                <a:gdLst>
                  <a:gd name="T0" fmla="*/ 0 w 1353"/>
                  <a:gd name="T1" fmla="*/ 0 h 811"/>
                  <a:gd name="T2" fmla="*/ 1353 w 1353"/>
                  <a:gd name="T3" fmla="*/ 14 h 811"/>
                  <a:gd name="T4" fmla="*/ 249 w 1353"/>
                  <a:gd name="T5" fmla="*/ 811 h 811"/>
                  <a:gd name="T6" fmla="*/ 0 w 1353"/>
                  <a:gd name="T7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53" h="811">
                    <a:moveTo>
                      <a:pt x="0" y="0"/>
                    </a:moveTo>
                    <a:lnTo>
                      <a:pt x="1353" y="14"/>
                    </a:lnTo>
                    <a:lnTo>
                      <a:pt x="249" y="8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3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3200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F0502020204030204"/>
                    <a:ea typeface="Microsoft YaHei"/>
                    <a:cs typeface="+mn-ea"/>
                    <a:sym typeface="+mn-lt"/>
                  </a:rPr>
                  <a:t>2</a:t>
                </a:r>
                <a:endParaRPr kumimoji="0" lang="zh-CN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+mn-ea"/>
                  <a:sym typeface="+mn-lt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7A93BC6-89CF-48C3-96DE-F1E0DFAAB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5" y="1848"/>
                <a:ext cx="1123" cy="1284"/>
              </a:xfrm>
              <a:custGeom>
                <a:avLst/>
                <a:gdLst>
                  <a:gd name="T0" fmla="*/ 655 w 1123"/>
                  <a:gd name="T1" fmla="*/ 0 h 1284"/>
                  <a:gd name="T2" fmla="*/ 1123 w 1123"/>
                  <a:gd name="T3" fmla="*/ 1284 h 1284"/>
                  <a:gd name="T4" fmla="*/ 0 w 1123"/>
                  <a:gd name="T5" fmla="*/ 501 h 1284"/>
                  <a:gd name="T6" fmla="*/ 655 w 1123"/>
                  <a:gd name="T7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3" h="1284">
                    <a:moveTo>
                      <a:pt x="655" y="0"/>
                    </a:moveTo>
                    <a:lnTo>
                      <a:pt x="1123" y="1284"/>
                    </a:lnTo>
                    <a:lnTo>
                      <a:pt x="0" y="50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44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216000" bIns="46800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F0502020204030204"/>
                    <a:ea typeface="Microsoft YaHei"/>
                    <a:cs typeface="+mn-ea"/>
                    <a:sym typeface="+mn-lt"/>
                  </a:rPr>
                  <a:t>3</a:t>
                </a:r>
                <a:endParaRPr kumimoji="0" lang="zh-CN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+mn-ea"/>
                  <a:sym typeface="+mn-lt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3E12FD4F-18E7-4FEB-A588-529718593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3" y="1848"/>
                <a:ext cx="1125" cy="1299"/>
              </a:xfrm>
              <a:custGeom>
                <a:avLst/>
                <a:gdLst>
                  <a:gd name="T0" fmla="*/ 1125 w 1125"/>
                  <a:gd name="T1" fmla="*/ 501 h 1299"/>
                  <a:gd name="T2" fmla="*/ 0 w 1125"/>
                  <a:gd name="T3" fmla="*/ 1299 h 1299"/>
                  <a:gd name="T4" fmla="*/ 471 w 1125"/>
                  <a:gd name="T5" fmla="*/ 0 h 1299"/>
                  <a:gd name="T6" fmla="*/ 1125 w 1125"/>
                  <a:gd name="T7" fmla="*/ 501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1299">
                    <a:moveTo>
                      <a:pt x="1125" y="501"/>
                    </a:moveTo>
                    <a:lnTo>
                      <a:pt x="0" y="1299"/>
                    </a:lnTo>
                    <a:lnTo>
                      <a:pt x="471" y="0"/>
                    </a:lnTo>
                    <a:lnTo>
                      <a:pt x="1125" y="501"/>
                    </a:lnTo>
                    <a:close/>
                  </a:path>
                </a:pathLst>
              </a:custGeom>
              <a:solidFill>
                <a:srgbClr val="344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0000" tIns="45720" rIns="91440" bIns="468000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F0502020204030204"/>
                    <a:ea typeface="Microsoft YaHei"/>
                    <a:cs typeface="+mn-ea"/>
                    <a:sym typeface="+mn-lt"/>
                  </a:rPr>
                  <a:t>4</a:t>
                </a:r>
                <a:endParaRPr kumimoji="0" lang="zh-CN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+mn-ea"/>
                  <a:sym typeface="+mn-lt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9AE02526-8398-4C36-AF96-AC1071F4E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1023"/>
                <a:ext cx="1374" cy="811"/>
              </a:xfrm>
              <a:custGeom>
                <a:avLst/>
                <a:gdLst>
                  <a:gd name="T0" fmla="*/ 1124 w 1374"/>
                  <a:gd name="T1" fmla="*/ 811 h 811"/>
                  <a:gd name="T2" fmla="*/ 0 w 1374"/>
                  <a:gd name="T3" fmla="*/ 47 h 811"/>
                  <a:gd name="T4" fmla="*/ 1374 w 1374"/>
                  <a:gd name="T5" fmla="*/ 0 h 811"/>
                  <a:gd name="T6" fmla="*/ 1124 w 1374"/>
                  <a:gd name="T7" fmla="*/ 811 h 811"/>
                  <a:gd name="connsiteX0" fmla="*/ 8180 w 10000"/>
                  <a:gd name="connsiteY0" fmla="*/ 10000 h 10000"/>
                  <a:gd name="connsiteX1" fmla="*/ 0 w 10000"/>
                  <a:gd name="connsiteY1" fmla="*/ 129 h 10000"/>
                  <a:gd name="connsiteX2" fmla="*/ 10000 w 10000"/>
                  <a:gd name="connsiteY2" fmla="*/ 0 h 10000"/>
                  <a:gd name="connsiteX3" fmla="*/ 8180 w 10000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0000">
                    <a:moveTo>
                      <a:pt x="8180" y="10000"/>
                    </a:moveTo>
                    <a:lnTo>
                      <a:pt x="0" y="129"/>
                    </a:lnTo>
                    <a:lnTo>
                      <a:pt x="10000" y="0"/>
                    </a:lnTo>
                    <a:lnTo>
                      <a:pt x="8180" y="10000"/>
                    </a:lnTo>
                    <a:close/>
                  </a:path>
                </a:pathLst>
              </a:custGeom>
              <a:solidFill>
                <a:srgbClr val="CF3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8000" tIns="45720" rIns="91440" bIns="45720" numCol="1" anchor="t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F0502020204030204"/>
                    <a:ea typeface="Microsoft YaHei"/>
                    <a:cs typeface="+mn-ea"/>
                    <a:sym typeface="+mn-lt"/>
                  </a:rPr>
                  <a:t>5</a:t>
                </a:r>
                <a:endParaRPr kumimoji="0" lang="zh-CN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+mn-ea"/>
                  <a:sym typeface="+mn-lt"/>
                </a:endParaRPr>
              </a:p>
            </p:txBody>
          </p:sp>
        </p:grpSp>
        <p:sp>
          <p:nvSpPr>
            <p:cNvPr id="10" name="Freeform 93">
              <a:extLst>
                <a:ext uri="{FF2B5EF4-FFF2-40B4-BE49-F238E27FC236}">
                  <a16:creationId xmlns:a16="http://schemas.microsoft.com/office/drawing/2014/main" id="{189B7847-A46F-4464-BB77-8CEDF605D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9827" y="3465331"/>
              <a:ext cx="1059916" cy="1043773"/>
            </a:xfrm>
            <a:custGeom>
              <a:avLst/>
              <a:gdLst>
                <a:gd name="T0" fmla="*/ 60 w 81"/>
                <a:gd name="T1" fmla="*/ 0 h 80"/>
                <a:gd name="T2" fmla="*/ 64 w 81"/>
                <a:gd name="T3" fmla="*/ 2 h 80"/>
                <a:gd name="T4" fmla="*/ 64 w 81"/>
                <a:gd name="T5" fmla="*/ 5 h 80"/>
                <a:gd name="T6" fmla="*/ 67 w 81"/>
                <a:gd name="T7" fmla="*/ 6 h 80"/>
                <a:gd name="T8" fmla="*/ 80 w 81"/>
                <a:gd name="T9" fmla="*/ 13 h 80"/>
                <a:gd name="T10" fmla="*/ 77 w 81"/>
                <a:gd name="T11" fmla="*/ 30 h 80"/>
                <a:gd name="T12" fmla="*/ 63 w 81"/>
                <a:gd name="T13" fmla="*/ 40 h 80"/>
                <a:gd name="T14" fmla="*/ 54 w 81"/>
                <a:gd name="T15" fmla="*/ 50 h 80"/>
                <a:gd name="T16" fmla="*/ 44 w 81"/>
                <a:gd name="T17" fmla="*/ 54 h 80"/>
                <a:gd name="T18" fmla="*/ 43 w 81"/>
                <a:gd name="T19" fmla="*/ 63 h 80"/>
                <a:gd name="T20" fmla="*/ 50 w 81"/>
                <a:gd name="T21" fmla="*/ 67 h 80"/>
                <a:gd name="T22" fmla="*/ 58 w 81"/>
                <a:gd name="T23" fmla="*/ 80 h 80"/>
                <a:gd name="T24" fmla="*/ 31 w 81"/>
                <a:gd name="T25" fmla="*/ 80 h 80"/>
                <a:gd name="T26" fmla="*/ 24 w 81"/>
                <a:gd name="T27" fmla="*/ 80 h 80"/>
                <a:gd name="T28" fmla="*/ 27 w 81"/>
                <a:gd name="T29" fmla="*/ 68 h 80"/>
                <a:gd name="T30" fmla="*/ 36 w 81"/>
                <a:gd name="T31" fmla="*/ 66 h 80"/>
                <a:gd name="T32" fmla="*/ 38 w 81"/>
                <a:gd name="T33" fmla="*/ 57 h 80"/>
                <a:gd name="T34" fmla="*/ 32 w 81"/>
                <a:gd name="T35" fmla="*/ 53 h 80"/>
                <a:gd name="T36" fmla="*/ 23 w 81"/>
                <a:gd name="T37" fmla="*/ 44 h 80"/>
                <a:gd name="T38" fmla="*/ 12 w 81"/>
                <a:gd name="T39" fmla="*/ 37 h 80"/>
                <a:gd name="T40" fmla="*/ 1 w 81"/>
                <a:gd name="T41" fmla="*/ 21 h 80"/>
                <a:gd name="T42" fmla="*/ 8 w 81"/>
                <a:gd name="T43" fmla="*/ 7 h 80"/>
                <a:gd name="T44" fmla="*/ 16 w 81"/>
                <a:gd name="T45" fmla="*/ 7 h 80"/>
                <a:gd name="T46" fmla="*/ 16 w 81"/>
                <a:gd name="T47" fmla="*/ 3 h 80"/>
                <a:gd name="T48" fmla="*/ 21 w 81"/>
                <a:gd name="T49" fmla="*/ 0 h 80"/>
                <a:gd name="T50" fmla="*/ 40 w 81"/>
                <a:gd name="T51" fmla="*/ 4 h 80"/>
                <a:gd name="T52" fmla="*/ 25 w 81"/>
                <a:gd name="T53" fmla="*/ 4 h 80"/>
                <a:gd name="T54" fmla="*/ 21 w 81"/>
                <a:gd name="T55" fmla="*/ 7 h 80"/>
                <a:gd name="T56" fmla="*/ 23 w 81"/>
                <a:gd name="T57" fmla="*/ 23 h 80"/>
                <a:gd name="T58" fmla="*/ 25 w 81"/>
                <a:gd name="T59" fmla="*/ 40 h 80"/>
                <a:gd name="T60" fmla="*/ 44 w 81"/>
                <a:gd name="T61" fmla="*/ 50 h 80"/>
                <a:gd name="T62" fmla="*/ 57 w 81"/>
                <a:gd name="T63" fmla="*/ 33 h 80"/>
                <a:gd name="T64" fmla="*/ 59 w 81"/>
                <a:gd name="T65" fmla="*/ 10 h 80"/>
                <a:gd name="T66" fmla="*/ 58 w 81"/>
                <a:gd name="T67" fmla="*/ 4 h 80"/>
                <a:gd name="T68" fmla="*/ 40 w 81"/>
                <a:gd name="T69" fmla="*/ 4 h 80"/>
                <a:gd name="T70" fmla="*/ 76 w 81"/>
                <a:gd name="T71" fmla="*/ 14 h 80"/>
                <a:gd name="T72" fmla="*/ 63 w 81"/>
                <a:gd name="T73" fmla="*/ 15 h 80"/>
                <a:gd name="T74" fmla="*/ 61 w 81"/>
                <a:gd name="T75" fmla="*/ 30 h 80"/>
                <a:gd name="T76" fmla="*/ 61 w 81"/>
                <a:gd name="T77" fmla="*/ 35 h 80"/>
                <a:gd name="T78" fmla="*/ 65 w 81"/>
                <a:gd name="T79" fmla="*/ 35 h 80"/>
                <a:gd name="T80" fmla="*/ 76 w 81"/>
                <a:gd name="T81" fmla="*/ 18 h 80"/>
                <a:gd name="T82" fmla="*/ 5 w 81"/>
                <a:gd name="T83" fmla="*/ 20 h 80"/>
                <a:gd name="T84" fmla="*/ 12 w 81"/>
                <a:gd name="T85" fmla="*/ 32 h 80"/>
                <a:gd name="T86" fmla="*/ 20 w 81"/>
                <a:gd name="T87" fmla="*/ 34 h 80"/>
                <a:gd name="T88" fmla="*/ 20 w 81"/>
                <a:gd name="T89" fmla="*/ 29 h 80"/>
                <a:gd name="T90" fmla="*/ 17 w 81"/>
                <a:gd name="T91" fmla="*/ 12 h 80"/>
                <a:gd name="T92" fmla="*/ 5 w 81"/>
                <a:gd name="T93" fmla="*/ 18 h 80"/>
                <a:gd name="T94" fmla="*/ 41 w 81"/>
                <a:gd name="T95" fmla="*/ 76 h 80"/>
                <a:gd name="T96" fmla="*/ 53 w 81"/>
                <a:gd name="T97" fmla="*/ 76 h 80"/>
                <a:gd name="T98" fmla="*/ 54 w 81"/>
                <a:gd name="T99" fmla="*/ 74 h 80"/>
                <a:gd name="T100" fmla="*/ 33 w 81"/>
                <a:gd name="T101" fmla="*/ 71 h 80"/>
                <a:gd name="T102" fmla="*/ 28 w 81"/>
                <a:gd name="T103" fmla="*/ 76 h 80"/>
                <a:gd name="T104" fmla="*/ 41 w 81"/>
                <a:gd name="T105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1" h="80">
                  <a:moveTo>
                    <a:pt x="41" y="0"/>
                  </a:moveTo>
                  <a:cubicBezTo>
                    <a:pt x="47" y="0"/>
                    <a:pt x="53" y="0"/>
                    <a:pt x="60" y="0"/>
                  </a:cubicBezTo>
                  <a:cubicBezTo>
                    <a:pt x="60" y="0"/>
                    <a:pt x="61" y="0"/>
                    <a:pt x="62" y="0"/>
                  </a:cubicBezTo>
                  <a:cubicBezTo>
                    <a:pt x="64" y="0"/>
                    <a:pt x="64" y="1"/>
                    <a:pt x="64" y="2"/>
                  </a:cubicBezTo>
                  <a:cubicBezTo>
                    <a:pt x="64" y="3"/>
                    <a:pt x="64" y="4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5" y="6"/>
                    <a:pt x="66" y="6"/>
                  </a:cubicBezTo>
                  <a:cubicBezTo>
                    <a:pt x="66" y="6"/>
                    <a:pt x="67" y="6"/>
                    <a:pt x="67" y="6"/>
                  </a:cubicBezTo>
                  <a:cubicBezTo>
                    <a:pt x="70" y="6"/>
                    <a:pt x="73" y="6"/>
                    <a:pt x="76" y="8"/>
                  </a:cubicBezTo>
                  <a:cubicBezTo>
                    <a:pt x="78" y="9"/>
                    <a:pt x="79" y="11"/>
                    <a:pt x="80" y="13"/>
                  </a:cubicBezTo>
                  <a:cubicBezTo>
                    <a:pt x="81" y="16"/>
                    <a:pt x="81" y="19"/>
                    <a:pt x="80" y="21"/>
                  </a:cubicBezTo>
                  <a:cubicBezTo>
                    <a:pt x="80" y="24"/>
                    <a:pt x="78" y="27"/>
                    <a:pt x="77" y="30"/>
                  </a:cubicBezTo>
                  <a:cubicBezTo>
                    <a:pt x="74" y="34"/>
                    <a:pt x="72" y="36"/>
                    <a:pt x="68" y="38"/>
                  </a:cubicBezTo>
                  <a:cubicBezTo>
                    <a:pt x="66" y="39"/>
                    <a:pt x="65" y="39"/>
                    <a:pt x="63" y="40"/>
                  </a:cubicBezTo>
                  <a:cubicBezTo>
                    <a:pt x="61" y="41"/>
                    <a:pt x="59" y="43"/>
                    <a:pt x="58" y="45"/>
                  </a:cubicBezTo>
                  <a:cubicBezTo>
                    <a:pt x="57" y="47"/>
                    <a:pt x="55" y="48"/>
                    <a:pt x="54" y="50"/>
                  </a:cubicBezTo>
                  <a:cubicBezTo>
                    <a:pt x="52" y="52"/>
                    <a:pt x="49" y="53"/>
                    <a:pt x="47" y="54"/>
                  </a:cubicBezTo>
                  <a:cubicBezTo>
                    <a:pt x="46" y="54"/>
                    <a:pt x="45" y="54"/>
                    <a:pt x="44" y="54"/>
                  </a:cubicBezTo>
                  <a:cubicBezTo>
                    <a:pt x="43" y="55"/>
                    <a:pt x="43" y="56"/>
                    <a:pt x="43" y="58"/>
                  </a:cubicBezTo>
                  <a:cubicBezTo>
                    <a:pt x="43" y="59"/>
                    <a:pt x="43" y="61"/>
                    <a:pt x="43" y="63"/>
                  </a:cubicBezTo>
                  <a:cubicBezTo>
                    <a:pt x="43" y="65"/>
                    <a:pt x="44" y="66"/>
                    <a:pt x="46" y="66"/>
                  </a:cubicBezTo>
                  <a:cubicBezTo>
                    <a:pt x="47" y="66"/>
                    <a:pt x="49" y="66"/>
                    <a:pt x="50" y="67"/>
                  </a:cubicBezTo>
                  <a:cubicBezTo>
                    <a:pt x="55" y="68"/>
                    <a:pt x="59" y="72"/>
                    <a:pt x="60" y="76"/>
                  </a:cubicBezTo>
                  <a:cubicBezTo>
                    <a:pt x="60" y="78"/>
                    <a:pt x="59" y="80"/>
                    <a:pt x="58" y="80"/>
                  </a:cubicBezTo>
                  <a:cubicBezTo>
                    <a:pt x="56" y="80"/>
                    <a:pt x="55" y="80"/>
                    <a:pt x="53" y="80"/>
                  </a:cubicBezTo>
                  <a:cubicBezTo>
                    <a:pt x="46" y="80"/>
                    <a:pt x="39" y="80"/>
                    <a:pt x="31" y="80"/>
                  </a:cubicBezTo>
                  <a:cubicBezTo>
                    <a:pt x="29" y="80"/>
                    <a:pt x="28" y="80"/>
                    <a:pt x="26" y="80"/>
                  </a:cubicBezTo>
                  <a:cubicBezTo>
                    <a:pt x="25" y="80"/>
                    <a:pt x="24" y="80"/>
                    <a:pt x="24" y="80"/>
                  </a:cubicBezTo>
                  <a:cubicBezTo>
                    <a:pt x="22" y="80"/>
                    <a:pt x="21" y="78"/>
                    <a:pt x="21" y="76"/>
                  </a:cubicBezTo>
                  <a:cubicBezTo>
                    <a:pt x="22" y="73"/>
                    <a:pt x="24" y="70"/>
                    <a:pt x="27" y="68"/>
                  </a:cubicBezTo>
                  <a:cubicBezTo>
                    <a:pt x="29" y="67"/>
                    <a:pt x="31" y="67"/>
                    <a:pt x="32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8" y="66"/>
                    <a:pt x="38" y="65"/>
                    <a:pt x="38" y="64"/>
                  </a:cubicBezTo>
                  <a:cubicBezTo>
                    <a:pt x="39" y="62"/>
                    <a:pt x="39" y="60"/>
                    <a:pt x="38" y="57"/>
                  </a:cubicBezTo>
                  <a:cubicBezTo>
                    <a:pt x="38" y="56"/>
                    <a:pt x="37" y="55"/>
                    <a:pt x="36" y="54"/>
                  </a:cubicBezTo>
                  <a:cubicBezTo>
                    <a:pt x="35" y="54"/>
                    <a:pt x="33" y="53"/>
                    <a:pt x="32" y="53"/>
                  </a:cubicBezTo>
                  <a:cubicBezTo>
                    <a:pt x="29" y="51"/>
                    <a:pt x="26" y="49"/>
                    <a:pt x="24" y="47"/>
                  </a:cubicBezTo>
                  <a:cubicBezTo>
                    <a:pt x="24" y="46"/>
                    <a:pt x="23" y="45"/>
                    <a:pt x="23" y="44"/>
                  </a:cubicBezTo>
                  <a:cubicBezTo>
                    <a:pt x="21" y="42"/>
                    <a:pt x="20" y="41"/>
                    <a:pt x="18" y="40"/>
                  </a:cubicBezTo>
                  <a:cubicBezTo>
                    <a:pt x="16" y="39"/>
                    <a:pt x="14" y="38"/>
                    <a:pt x="12" y="37"/>
                  </a:cubicBezTo>
                  <a:cubicBezTo>
                    <a:pt x="8" y="35"/>
                    <a:pt x="5" y="32"/>
                    <a:pt x="3" y="28"/>
                  </a:cubicBezTo>
                  <a:cubicBezTo>
                    <a:pt x="2" y="26"/>
                    <a:pt x="1" y="24"/>
                    <a:pt x="1" y="21"/>
                  </a:cubicBezTo>
                  <a:cubicBezTo>
                    <a:pt x="0" y="19"/>
                    <a:pt x="0" y="16"/>
                    <a:pt x="2" y="13"/>
                  </a:cubicBezTo>
                  <a:cubicBezTo>
                    <a:pt x="3" y="10"/>
                    <a:pt x="5" y="8"/>
                    <a:pt x="8" y="7"/>
                  </a:cubicBezTo>
                  <a:cubicBezTo>
                    <a:pt x="10" y="6"/>
                    <a:pt x="12" y="6"/>
                    <a:pt x="15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7"/>
                    <a:pt x="17" y="6"/>
                    <a:pt x="17" y="5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6" y="2"/>
                    <a:pt x="17" y="0"/>
                    <a:pt x="19" y="0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7" y="0"/>
                    <a:pt x="34" y="0"/>
                    <a:pt x="41" y="0"/>
                  </a:cubicBezTo>
                  <a:close/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35" y="4"/>
                    <a:pt x="30" y="4"/>
                    <a:pt x="25" y="4"/>
                  </a:cubicBezTo>
                  <a:cubicBezTo>
                    <a:pt x="25" y="4"/>
                    <a:pt x="24" y="4"/>
                    <a:pt x="24" y="4"/>
                  </a:cubicBezTo>
                  <a:cubicBezTo>
                    <a:pt x="22" y="4"/>
                    <a:pt x="21" y="5"/>
                    <a:pt x="21" y="7"/>
                  </a:cubicBezTo>
                  <a:cubicBezTo>
                    <a:pt x="22" y="9"/>
                    <a:pt x="22" y="12"/>
                    <a:pt x="22" y="14"/>
                  </a:cubicBezTo>
                  <a:cubicBezTo>
                    <a:pt x="23" y="17"/>
                    <a:pt x="23" y="20"/>
                    <a:pt x="23" y="23"/>
                  </a:cubicBezTo>
                  <a:cubicBezTo>
                    <a:pt x="24" y="27"/>
                    <a:pt x="24" y="30"/>
                    <a:pt x="24" y="34"/>
                  </a:cubicBezTo>
                  <a:cubicBezTo>
                    <a:pt x="24" y="36"/>
                    <a:pt x="25" y="38"/>
                    <a:pt x="25" y="40"/>
                  </a:cubicBezTo>
                  <a:cubicBezTo>
                    <a:pt x="26" y="43"/>
                    <a:pt x="28" y="46"/>
                    <a:pt x="31" y="48"/>
                  </a:cubicBezTo>
                  <a:cubicBezTo>
                    <a:pt x="35" y="50"/>
                    <a:pt x="39" y="51"/>
                    <a:pt x="44" y="50"/>
                  </a:cubicBezTo>
                  <a:cubicBezTo>
                    <a:pt x="49" y="49"/>
                    <a:pt x="52" y="47"/>
                    <a:pt x="55" y="42"/>
                  </a:cubicBezTo>
                  <a:cubicBezTo>
                    <a:pt x="56" y="40"/>
                    <a:pt x="57" y="37"/>
                    <a:pt x="57" y="33"/>
                  </a:cubicBezTo>
                  <a:cubicBezTo>
                    <a:pt x="57" y="30"/>
                    <a:pt x="57" y="27"/>
                    <a:pt x="57" y="23"/>
                  </a:cubicBezTo>
                  <a:cubicBezTo>
                    <a:pt x="58" y="19"/>
                    <a:pt x="58" y="15"/>
                    <a:pt x="59" y="10"/>
                  </a:cubicBezTo>
                  <a:cubicBezTo>
                    <a:pt x="59" y="9"/>
                    <a:pt x="59" y="8"/>
                    <a:pt x="59" y="7"/>
                  </a:cubicBezTo>
                  <a:cubicBezTo>
                    <a:pt x="60" y="5"/>
                    <a:pt x="59" y="4"/>
                    <a:pt x="58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1" y="4"/>
                    <a:pt x="45" y="4"/>
                    <a:pt x="40" y="4"/>
                  </a:cubicBezTo>
                  <a:close/>
                  <a:moveTo>
                    <a:pt x="76" y="18"/>
                  </a:moveTo>
                  <a:cubicBezTo>
                    <a:pt x="76" y="17"/>
                    <a:pt x="76" y="15"/>
                    <a:pt x="76" y="14"/>
                  </a:cubicBezTo>
                  <a:cubicBezTo>
                    <a:pt x="74" y="11"/>
                    <a:pt x="71" y="9"/>
                    <a:pt x="68" y="10"/>
                  </a:cubicBezTo>
                  <a:cubicBezTo>
                    <a:pt x="65" y="11"/>
                    <a:pt x="64" y="13"/>
                    <a:pt x="63" y="15"/>
                  </a:cubicBezTo>
                  <a:cubicBezTo>
                    <a:pt x="62" y="16"/>
                    <a:pt x="62" y="17"/>
                    <a:pt x="62" y="19"/>
                  </a:cubicBezTo>
                  <a:cubicBezTo>
                    <a:pt x="61" y="22"/>
                    <a:pt x="61" y="26"/>
                    <a:pt x="61" y="30"/>
                  </a:cubicBezTo>
                  <a:cubicBezTo>
                    <a:pt x="61" y="31"/>
                    <a:pt x="61" y="32"/>
                    <a:pt x="61" y="33"/>
                  </a:cubicBezTo>
                  <a:cubicBezTo>
                    <a:pt x="61" y="34"/>
                    <a:pt x="61" y="34"/>
                    <a:pt x="61" y="35"/>
                  </a:cubicBezTo>
                  <a:cubicBezTo>
                    <a:pt x="62" y="35"/>
                    <a:pt x="62" y="36"/>
                    <a:pt x="63" y="36"/>
                  </a:cubicBezTo>
                  <a:cubicBezTo>
                    <a:pt x="64" y="36"/>
                    <a:pt x="64" y="35"/>
                    <a:pt x="65" y="35"/>
                  </a:cubicBezTo>
                  <a:cubicBezTo>
                    <a:pt x="68" y="34"/>
                    <a:pt x="71" y="31"/>
                    <a:pt x="73" y="28"/>
                  </a:cubicBezTo>
                  <a:cubicBezTo>
                    <a:pt x="75" y="25"/>
                    <a:pt x="76" y="22"/>
                    <a:pt x="76" y="18"/>
                  </a:cubicBezTo>
                  <a:close/>
                  <a:moveTo>
                    <a:pt x="5" y="18"/>
                  </a:moveTo>
                  <a:cubicBezTo>
                    <a:pt x="5" y="19"/>
                    <a:pt x="5" y="19"/>
                    <a:pt x="5" y="20"/>
                  </a:cubicBezTo>
                  <a:cubicBezTo>
                    <a:pt x="5" y="20"/>
                    <a:pt x="5" y="21"/>
                    <a:pt x="5" y="21"/>
                  </a:cubicBezTo>
                  <a:cubicBezTo>
                    <a:pt x="6" y="26"/>
                    <a:pt x="8" y="29"/>
                    <a:pt x="12" y="32"/>
                  </a:cubicBezTo>
                  <a:cubicBezTo>
                    <a:pt x="13" y="34"/>
                    <a:pt x="16" y="35"/>
                    <a:pt x="18" y="35"/>
                  </a:cubicBezTo>
                  <a:cubicBezTo>
                    <a:pt x="19" y="36"/>
                    <a:pt x="20" y="35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2"/>
                    <a:pt x="20" y="30"/>
                    <a:pt x="20" y="29"/>
                  </a:cubicBezTo>
                  <a:cubicBezTo>
                    <a:pt x="20" y="25"/>
                    <a:pt x="19" y="21"/>
                    <a:pt x="19" y="18"/>
                  </a:cubicBezTo>
                  <a:cubicBezTo>
                    <a:pt x="19" y="16"/>
                    <a:pt x="18" y="14"/>
                    <a:pt x="17" y="12"/>
                  </a:cubicBezTo>
                  <a:cubicBezTo>
                    <a:pt x="14" y="10"/>
                    <a:pt x="11" y="9"/>
                    <a:pt x="9" y="11"/>
                  </a:cubicBezTo>
                  <a:cubicBezTo>
                    <a:pt x="6" y="13"/>
                    <a:pt x="5" y="15"/>
                    <a:pt x="5" y="18"/>
                  </a:cubicBezTo>
                  <a:close/>
                  <a:moveTo>
                    <a:pt x="41" y="76"/>
                  </a:moveTo>
                  <a:cubicBezTo>
                    <a:pt x="41" y="76"/>
                    <a:pt x="41" y="76"/>
                    <a:pt x="41" y="76"/>
                  </a:cubicBezTo>
                  <a:cubicBezTo>
                    <a:pt x="45" y="76"/>
                    <a:pt x="49" y="76"/>
                    <a:pt x="5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5" y="75"/>
                  </a:cubicBezTo>
                  <a:cubicBezTo>
                    <a:pt x="55" y="75"/>
                    <a:pt x="55" y="74"/>
                    <a:pt x="54" y="74"/>
                  </a:cubicBezTo>
                  <a:cubicBezTo>
                    <a:pt x="53" y="72"/>
                    <a:pt x="51" y="71"/>
                    <a:pt x="48" y="71"/>
                  </a:cubicBezTo>
                  <a:cubicBezTo>
                    <a:pt x="43" y="71"/>
                    <a:pt x="38" y="71"/>
                    <a:pt x="33" y="71"/>
                  </a:cubicBezTo>
                  <a:cubicBezTo>
                    <a:pt x="30" y="71"/>
                    <a:pt x="28" y="72"/>
                    <a:pt x="27" y="74"/>
                  </a:cubicBezTo>
                  <a:cubicBezTo>
                    <a:pt x="26" y="75"/>
                    <a:pt x="27" y="76"/>
                    <a:pt x="28" y="76"/>
                  </a:cubicBezTo>
                  <a:cubicBezTo>
                    <a:pt x="28" y="76"/>
                    <a:pt x="29" y="76"/>
                    <a:pt x="29" y="76"/>
                  </a:cubicBezTo>
                  <a:cubicBezTo>
                    <a:pt x="33" y="76"/>
                    <a:pt x="37" y="76"/>
                    <a:pt x="41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05C6A7B8-2D6A-46BE-B2FB-DC65390E32F9}"/>
              </a:ext>
            </a:extLst>
          </p:cNvPr>
          <p:cNvSpPr/>
          <p:nvPr/>
        </p:nvSpPr>
        <p:spPr>
          <a:xfrm>
            <a:off x="2035699" y="1484809"/>
            <a:ext cx="23713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344F66"/>
                </a:solidFill>
                <a:latin typeface="Microsoft YaHei" panose="020F0502020204030204"/>
                <a:ea typeface="Microsoft YaHei"/>
                <a:cs typeface="+mn-ea"/>
                <a:sym typeface="+mn-lt"/>
              </a:rPr>
              <a:t>避免原子操作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344F66"/>
              </a:solidFill>
              <a:effectLst/>
              <a:uLnTx/>
              <a:uFillTx/>
              <a:latin typeface="Microsoft YaHei" panose="020F0502020204030204"/>
              <a:ea typeface="Microsoft YaHei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latin typeface="Microsoft YaHei" panose="020F0502020204030204"/>
                <a:ea typeface="Microsoft YaHei"/>
                <a:cs typeface="+mn-ea"/>
                <a:sym typeface="+mn-lt"/>
              </a:rPr>
              <a:t>通过</a:t>
            </a:r>
            <a:r>
              <a:rPr lang="zh-CN" altLang="en-US" sz="1400" b="1" dirty="0" smtClean="0">
                <a:latin typeface="Microsoft YaHei" panose="020F0502020204030204"/>
                <a:ea typeface="Microsoft YaHei"/>
                <a:cs typeface="+mn-ea"/>
                <a:sym typeface="+mn-lt"/>
              </a:rPr>
              <a:t>着色和修正两个阶段的核函数避免了原子操作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8A1271-9A21-4778-81FF-85B0E755CBDA}"/>
              </a:ext>
            </a:extLst>
          </p:cNvPr>
          <p:cNvSpPr/>
          <p:nvPr/>
        </p:nvSpPr>
        <p:spPr>
          <a:xfrm>
            <a:off x="2035699" y="3861048"/>
            <a:ext cx="2371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D03C4D"/>
                </a:solidFill>
                <a:latin typeface="Microsoft YaHei" panose="020F0502020204030204"/>
                <a:ea typeface="Microsoft YaHei"/>
                <a:cs typeface="+mn-ea"/>
                <a:sym typeface="+mn-lt"/>
              </a:rPr>
              <a:t>颜色选择方案</a:t>
            </a:r>
            <a:endParaRPr lang="en-US" altLang="zh-CN" b="1" dirty="0" smtClean="0">
              <a:solidFill>
                <a:srgbClr val="D03C4D"/>
              </a:solidFill>
              <a:latin typeface="Microsoft YaHei" panose="020F0502020204030204"/>
              <a:ea typeface="Microsoft YaHei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400" b="1" dirty="0">
                <a:cs typeface="+mn-ea"/>
                <a:sym typeface="+mn-lt"/>
              </a:rPr>
              <a:t>减少迭代次数，增加并行度</a:t>
            </a:r>
            <a:endParaRPr lang="en-US" altLang="zh-CN" sz="1400" b="1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51D68F-E65D-4FE7-BC84-8C5D8B1C059C}"/>
              </a:ext>
            </a:extLst>
          </p:cNvPr>
          <p:cNvSpPr/>
          <p:nvPr/>
        </p:nvSpPr>
        <p:spPr>
          <a:xfrm>
            <a:off x="7904551" y="1505923"/>
            <a:ext cx="23713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03C4D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rPr>
              <a:t>顺序扩展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D03C4D"/>
              </a:solidFill>
              <a:effectLst/>
              <a:uLnTx/>
              <a:uFillTx/>
              <a:latin typeface="Microsoft YaHei" panose="020F0502020204030204"/>
              <a:ea typeface="Microsoft YaHei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rPr>
              <a:t>通过预处理保证着色是按顺序进行，不会震荡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944301-76FE-43C7-B333-333A80394806}"/>
              </a:ext>
            </a:extLst>
          </p:cNvPr>
          <p:cNvSpPr/>
          <p:nvPr/>
        </p:nvSpPr>
        <p:spPr>
          <a:xfrm>
            <a:off x="7904551" y="3861048"/>
            <a:ext cx="23713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44F66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rPr>
              <a:t>连续访存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344F66"/>
              </a:solidFill>
              <a:effectLst/>
              <a:uLnTx/>
              <a:uFillTx/>
              <a:latin typeface="Microsoft YaHei" panose="020F0502020204030204"/>
              <a:ea typeface="Microsoft YaHei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rPr>
              <a:t>以边为中心使用</a:t>
            </a:r>
            <a:r>
              <a:rPr kumimoji="0" lang="en-US" altLang="zh-CN" sz="12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rPr>
              <a:t>edgelist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rPr>
              <a:t>，以顶点为中心使用</a:t>
            </a:r>
            <a:r>
              <a:rPr lang="en-US" altLang="zh-CN" sz="1200" b="1" dirty="0" smtClean="0">
                <a:latin typeface="Microsoft YaHei" panose="020F0502020204030204"/>
                <a:ea typeface="Microsoft YaHei"/>
                <a:cs typeface="+mn-ea"/>
                <a:sym typeface="+mn-lt"/>
              </a:rPr>
              <a:t>CSR</a:t>
            </a:r>
            <a:r>
              <a:rPr lang="zh-CN" altLang="en-US" sz="1200" b="1" dirty="0" smtClean="0">
                <a:latin typeface="Microsoft YaHei" panose="020F0502020204030204"/>
                <a:ea typeface="Microsoft YaHei"/>
                <a:cs typeface="+mn-ea"/>
                <a:sym typeface="+mn-lt"/>
              </a:rPr>
              <a:t>，均保证了顺序访存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762EEE-B43D-47AF-8208-981DF3226AEB}"/>
              </a:ext>
            </a:extLst>
          </p:cNvPr>
          <p:cNvSpPr/>
          <p:nvPr/>
        </p:nvSpPr>
        <p:spPr>
          <a:xfrm>
            <a:off x="4961874" y="5402540"/>
            <a:ext cx="2371388" cy="1116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344F66"/>
                </a:solidFill>
                <a:cs typeface="+mn-ea"/>
                <a:sym typeface="+mn-lt"/>
              </a:rPr>
              <a:t>负载</a:t>
            </a:r>
            <a:r>
              <a:rPr lang="zh-CN" altLang="en-US" b="1" dirty="0" smtClean="0">
                <a:solidFill>
                  <a:srgbClr val="344F66"/>
                </a:solidFill>
                <a:cs typeface="+mn-ea"/>
                <a:sym typeface="+mn-lt"/>
              </a:rPr>
              <a:t>均衡</a:t>
            </a:r>
            <a:endParaRPr lang="en-US" altLang="zh-CN" b="1" dirty="0" smtClean="0">
              <a:solidFill>
                <a:srgbClr val="344F66"/>
              </a:solidFill>
              <a:latin typeface="Microsoft YaHei" panose="020F0502020204030204"/>
              <a:ea typeface="Microsoft YaHei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rPr>
              <a:t>以边为中心保证了负载均衡，切换预处理避免了线程浪费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E32E3099-06DA-4265-96B4-8ACE43C23F0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latin typeface="Microsoft YaHei" panose="020F0502020204030204"/>
                <a:ea typeface="Microsoft YaHei"/>
                <a:cs typeface="+mn-ea"/>
                <a:sym typeface="+mn-lt"/>
              </a:rPr>
              <a:t>2.4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  <a:cs typeface="+mn-ea"/>
                <a:sym typeface="+mn-lt"/>
              </a:rPr>
              <a:t>优化点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016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2">
            <a:extLst>
              <a:ext uri="{FF2B5EF4-FFF2-40B4-BE49-F238E27FC236}">
                <a16:creationId xmlns:a16="http://schemas.microsoft.com/office/drawing/2014/main" id="{E32E3099-06DA-4265-96B4-8ACE43C23F0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2.4 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优化点</a:t>
            </a:r>
          </a:p>
        </p:txBody>
      </p:sp>
      <p:pic>
        <p:nvPicPr>
          <p:cNvPr id="19" name="图片 18" descr="C:\Users\Administrator\Desktop\毕设png\warps_IMG\0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4" y="1478820"/>
            <a:ext cx="47040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 descr="C:\Users\Administrator\Desktop\毕设png\conflict_Feluca_IMG\0_1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64" y="1478820"/>
            <a:ext cx="529463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796232" y="4359080"/>
            <a:ext cx="2071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活跃</a:t>
            </a:r>
            <a:r>
              <a:rPr lang="en-US" altLang="zh-CN" sz="2000" dirty="0" smtClean="0"/>
              <a:t>warp</a:t>
            </a:r>
            <a:r>
              <a:rPr lang="zh-CN" altLang="en-US" sz="2000" dirty="0" smtClean="0"/>
              <a:t>数对比</a:t>
            </a:r>
            <a:endParaRPr lang="en-US" altLang="zh-CN" sz="2000" dirty="0" smtClean="0"/>
          </a:p>
          <a:p>
            <a:r>
              <a:rPr lang="zh-CN" altLang="en-US" sz="2000" dirty="0" smtClean="0"/>
              <a:t>橙色为修改后</a:t>
            </a:r>
            <a:endParaRPr lang="en-US" altLang="zh-CN" sz="2000" dirty="0" smtClean="0"/>
          </a:p>
          <a:p>
            <a:r>
              <a:rPr lang="zh-CN" altLang="en-US" sz="2000" dirty="0" smtClean="0"/>
              <a:t>蓝色为修改前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908619" y="4359080"/>
            <a:ext cx="3775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迭代轮次与每轮冲突顶点数对比</a:t>
            </a:r>
            <a:endParaRPr lang="en-US" altLang="zh-CN" sz="2000" dirty="0" smtClean="0"/>
          </a:p>
          <a:p>
            <a:r>
              <a:rPr lang="zh-CN" altLang="en-US" sz="2000" dirty="0" smtClean="0"/>
              <a:t>下降快的为修改后</a:t>
            </a:r>
            <a:endParaRPr lang="en-US" altLang="zh-CN" sz="2000" dirty="0" smtClean="0"/>
          </a:p>
          <a:p>
            <a:r>
              <a:rPr lang="zh-CN" altLang="en-US" sz="2000" dirty="0"/>
              <a:t>下降慢</a:t>
            </a:r>
            <a:r>
              <a:rPr lang="zh-CN" altLang="en-US" sz="2000" dirty="0" smtClean="0"/>
              <a:t>的为修改前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300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 smtClean="0">
                <a:latin typeface="+mn-lt"/>
                <a:ea typeface="+mn-ea"/>
                <a:cs typeface="+mn-ea"/>
                <a:sym typeface="+mn-lt"/>
              </a:rPr>
              <a:t>第三部分</a:t>
            </a:r>
            <a:endParaRPr lang="zh-CN" altLang="en-US" sz="6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cs typeface="+mn-ea"/>
                <a:sym typeface="+mn-lt"/>
              </a:rPr>
              <a:t>实验与分析</a:t>
            </a:r>
          </a:p>
          <a:p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882" y="1877921"/>
            <a:ext cx="1382226" cy="10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31">
            <a:extLst>
              <a:ext uri="{FF2B5EF4-FFF2-40B4-BE49-F238E27FC236}">
                <a16:creationId xmlns:a16="http://schemas.microsoft.com/office/drawing/2014/main" id="{CEC18D96-FD03-4A0E-AA7C-DE72D96E6476}"/>
              </a:ext>
            </a:extLst>
          </p:cNvPr>
          <p:cNvSpPr/>
          <p:nvPr/>
        </p:nvSpPr>
        <p:spPr>
          <a:xfrm>
            <a:off x="7594568" y="1230438"/>
            <a:ext cx="1113973" cy="1113971"/>
          </a:xfrm>
          <a:prstGeom prst="ellipse">
            <a:avLst/>
          </a:prstGeom>
          <a:noFill/>
          <a:ln>
            <a:solidFill>
              <a:srgbClr val="CF3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Freeform 154">
            <a:extLst>
              <a:ext uri="{FF2B5EF4-FFF2-40B4-BE49-F238E27FC236}">
                <a16:creationId xmlns:a16="http://schemas.microsoft.com/office/drawing/2014/main" id="{886A0288-3A6E-4F54-8B5C-8DFD6BAD8F7F}"/>
              </a:ext>
            </a:extLst>
          </p:cNvPr>
          <p:cNvSpPr/>
          <p:nvPr/>
        </p:nvSpPr>
        <p:spPr bwMode="auto">
          <a:xfrm>
            <a:off x="7875666" y="1617160"/>
            <a:ext cx="519905" cy="414417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rgbClr val="CF3B4C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5" name="Oval 32">
            <a:extLst>
              <a:ext uri="{FF2B5EF4-FFF2-40B4-BE49-F238E27FC236}">
                <a16:creationId xmlns:a16="http://schemas.microsoft.com/office/drawing/2014/main" id="{2112BF4B-C910-4A9A-99B8-E83C996F8E17}"/>
              </a:ext>
            </a:extLst>
          </p:cNvPr>
          <p:cNvSpPr/>
          <p:nvPr/>
        </p:nvSpPr>
        <p:spPr>
          <a:xfrm>
            <a:off x="7594568" y="3021717"/>
            <a:ext cx="1113973" cy="1113971"/>
          </a:xfrm>
          <a:prstGeom prst="ellipse">
            <a:avLst/>
          </a:prstGeom>
          <a:noFill/>
          <a:ln>
            <a:solidFill>
              <a:srgbClr val="004B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Freeform 141">
            <a:extLst>
              <a:ext uri="{FF2B5EF4-FFF2-40B4-BE49-F238E27FC236}">
                <a16:creationId xmlns:a16="http://schemas.microsoft.com/office/drawing/2014/main" id="{3EC82141-4A11-4B90-9A5F-ACC9D8A8A3C2}"/>
              </a:ext>
            </a:extLst>
          </p:cNvPr>
          <p:cNvSpPr>
            <a:spLocks noEditPoints="1"/>
          </p:cNvSpPr>
          <p:nvPr/>
        </p:nvSpPr>
        <p:spPr bwMode="auto">
          <a:xfrm>
            <a:off x="7929121" y="3443187"/>
            <a:ext cx="478335" cy="344921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rgbClr val="004B98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0" name="文本框 60">
            <a:extLst>
              <a:ext uri="{FF2B5EF4-FFF2-40B4-BE49-F238E27FC236}">
                <a16:creationId xmlns:a16="http://schemas.microsoft.com/office/drawing/2014/main" id="{D16354A5-556D-40FC-945C-1993DCEEC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469" y="1323399"/>
            <a:ext cx="21791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NVIDIA K20</a:t>
            </a:r>
            <a:endParaRPr lang="en-US" altLang="zh-CN" sz="1400" b="1" dirty="0">
              <a:solidFill>
                <a:srgbClr val="344F66"/>
              </a:solidFill>
              <a:cs typeface="+mn-ea"/>
              <a:sym typeface="+mn-lt"/>
            </a:endParaRPr>
          </a:p>
          <a:p>
            <a:r>
              <a:rPr lang="en-US" altLang="zh-CN" dirty="0" smtClean="0"/>
              <a:t>2496</a:t>
            </a:r>
            <a:r>
              <a:rPr lang="zh-CN" altLang="zh-CN" dirty="0"/>
              <a:t>个</a:t>
            </a:r>
            <a:r>
              <a:rPr lang="en-US" altLang="zh-CN" dirty="0"/>
              <a:t>CUDA</a:t>
            </a:r>
            <a:r>
              <a:rPr lang="zh-CN" altLang="zh-CN" dirty="0" smtClean="0"/>
              <a:t>内核</a:t>
            </a:r>
            <a:r>
              <a:rPr lang="en-US" altLang="zh-CN" dirty="0" smtClean="0"/>
              <a:t>5 </a:t>
            </a:r>
            <a:r>
              <a:rPr lang="en-US" altLang="zh-CN" dirty="0"/>
              <a:t>GB</a:t>
            </a:r>
            <a:r>
              <a:rPr lang="zh-CN" altLang="zh-CN" dirty="0"/>
              <a:t>板载内存</a:t>
            </a:r>
            <a:endParaRPr lang="zh-CN" altLang="en-US" sz="1200" dirty="0">
              <a:solidFill>
                <a:srgbClr val="555555"/>
              </a:solidFill>
              <a:cs typeface="+mn-ea"/>
              <a:sym typeface="+mn-lt"/>
            </a:endParaRPr>
          </a:p>
          <a:p>
            <a:endParaRPr lang="zh-CN" altLang="en-US" sz="16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21" name="文本框 60">
            <a:extLst>
              <a:ext uri="{FF2B5EF4-FFF2-40B4-BE49-F238E27FC236}">
                <a16:creationId xmlns:a16="http://schemas.microsoft.com/office/drawing/2014/main" id="{9CD57E1F-371D-455A-B8E2-8D45EB8CF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469" y="4960155"/>
            <a:ext cx="21791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NVIDIA P100</a:t>
            </a:r>
            <a:endParaRPr lang="en-US" altLang="zh-CN" sz="1400" b="1" dirty="0">
              <a:solidFill>
                <a:srgbClr val="344F66"/>
              </a:solidFill>
              <a:cs typeface="+mn-ea"/>
              <a:sym typeface="+mn-lt"/>
            </a:endParaRPr>
          </a:p>
          <a:p>
            <a:r>
              <a:rPr lang="en-US" altLang="zh-CN" dirty="0" smtClean="0"/>
              <a:t>3584</a:t>
            </a:r>
            <a:r>
              <a:rPr lang="zh-CN" altLang="zh-CN" dirty="0"/>
              <a:t>个</a:t>
            </a:r>
            <a:r>
              <a:rPr lang="en-US" altLang="zh-CN" dirty="0"/>
              <a:t>CUDA</a:t>
            </a:r>
            <a:r>
              <a:rPr lang="zh-CN" altLang="zh-CN" dirty="0" smtClean="0"/>
              <a:t>内核</a:t>
            </a:r>
            <a:r>
              <a:rPr lang="en-US" altLang="zh-CN" dirty="0" smtClean="0"/>
              <a:t>16GB</a:t>
            </a:r>
            <a:r>
              <a:rPr lang="zh-CN" altLang="zh-CN" dirty="0"/>
              <a:t>板载内存</a:t>
            </a:r>
            <a:endParaRPr lang="zh-CN" altLang="en-US" sz="1200" dirty="0">
              <a:solidFill>
                <a:srgbClr val="555555"/>
              </a:solidFill>
              <a:cs typeface="+mn-ea"/>
              <a:sym typeface="+mn-lt"/>
            </a:endParaRPr>
          </a:p>
          <a:p>
            <a:endParaRPr lang="zh-CN" altLang="en-US" sz="16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25" name="TextBox 42">
            <a:extLst>
              <a:ext uri="{FF2B5EF4-FFF2-40B4-BE49-F238E27FC236}">
                <a16:creationId xmlns:a16="http://schemas.microsoft.com/office/drawing/2014/main" id="{AC828C3E-7FF7-4F68-A95F-801045203E87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实验设置</a:t>
            </a:r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9F70D491-BDC9-40B3-BE71-59AD9BF3736C}"/>
              </a:ext>
            </a:extLst>
          </p:cNvPr>
          <p:cNvSpPr/>
          <p:nvPr/>
        </p:nvSpPr>
        <p:spPr>
          <a:xfrm>
            <a:off x="7594568" y="4812996"/>
            <a:ext cx="1113973" cy="1113971"/>
          </a:xfrm>
          <a:prstGeom prst="ellipse">
            <a:avLst/>
          </a:prstGeom>
          <a:noFill/>
          <a:ln>
            <a:solidFill>
              <a:srgbClr val="CF3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9796DBD-6E9E-4212-969E-FB9D520D465D}"/>
              </a:ext>
            </a:extLst>
          </p:cNvPr>
          <p:cNvGrpSpPr/>
          <p:nvPr/>
        </p:nvGrpSpPr>
        <p:grpSpPr>
          <a:xfrm>
            <a:off x="7941006" y="5234466"/>
            <a:ext cx="421096" cy="402728"/>
            <a:chOff x="1004888" y="993775"/>
            <a:chExt cx="2438400" cy="2332038"/>
          </a:xfrm>
          <a:solidFill>
            <a:srgbClr val="344F66"/>
          </a:solidFill>
          <a:effectLst/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FFC872EC-9589-4890-9C17-4B7BE7B111F4}"/>
                </a:ext>
              </a:extLst>
            </p:cNvPr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CF3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sz="2000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任意多边形 43">
              <a:extLst>
                <a:ext uri="{FF2B5EF4-FFF2-40B4-BE49-F238E27FC236}">
                  <a16:creationId xmlns:a16="http://schemas.microsoft.com/office/drawing/2014/main" id="{E44DB92B-1559-4F19-B34F-EF48721D0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CF3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sz="2000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60">
            <a:extLst>
              <a:ext uri="{FF2B5EF4-FFF2-40B4-BE49-F238E27FC236}">
                <a16:creationId xmlns:a16="http://schemas.microsoft.com/office/drawing/2014/main" id="{58024262-A006-4123-9F5D-8053F9205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5469" y="3141777"/>
            <a:ext cx="21791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NVIDIA K40</a:t>
            </a:r>
            <a:endParaRPr lang="en-US" altLang="zh-CN" sz="1400" b="1" dirty="0">
              <a:solidFill>
                <a:srgbClr val="344F66"/>
              </a:solidFill>
              <a:cs typeface="+mn-ea"/>
              <a:sym typeface="+mn-lt"/>
            </a:endParaRPr>
          </a:p>
          <a:p>
            <a:r>
              <a:rPr lang="en-US" altLang="zh-CN" dirty="0"/>
              <a:t>2880</a:t>
            </a:r>
            <a:r>
              <a:rPr lang="zh-CN" altLang="zh-CN" dirty="0"/>
              <a:t>个</a:t>
            </a:r>
            <a:r>
              <a:rPr lang="en-US" altLang="zh-CN" dirty="0"/>
              <a:t>CUDA</a:t>
            </a:r>
            <a:r>
              <a:rPr lang="zh-CN" altLang="zh-CN" dirty="0" smtClean="0"/>
              <a:t>内核</a:t>
            </a:r>
            <a:r>
              <a:rPr lang="en-US" altLang="zh-CN" dirty="0" smtClean="0"/>
              <a:t>12GB</a:t>
            </a:r>
            <a:r>
              <a:rPr lang="zh-CN" altLang="zh-CN" dirty="0"/>
              <a:t>板载内存</a:t>
            </a:r>
            <a:endParaRPr lang="zh-CN" altLang="en-US" sz="1200" dirty="0">
              <a:solidFill>
                <a:srgbClr val="555555"/>
              </a:solidFill>
              <a:cs typeface="+mn-ea"/>
              <a:sym typeface="+mn-lt"/>
            </a:endParaRPr>
          </a:p>
          <a:p>
            <a:endParaRPr lang="zh-CN" altLang="en-US" sz="16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292617"/>
              </p:ext>
            </p:extLst>
          </p:nvPr>
        </p:nvGraphicFramePr>
        <p:xfrm>
          <a:off x="846530" y="1033384"/>
          <a:ext cx="6497646" cy="5219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4395">
                  <a:extLst>
                    <a:ext uri="{9D8B030D-6E8A-4147-A177-3AD203B41FA5}">
                      <a16:colId xmlns:a16="http://schemas.microsoft.com/office/drawing/2014/main" val="2574940273"/>
                    </a:ext>
                  </a:extLst>
                </a:gridCol>
                <a:gridCol w="1534508">
                  <a:extLst>
                    <a:ext uri="{9D8B030D-6E8A-4147-A177-3AD203B41FA5}">
                      <a16:colId xmlns:a16="http://schemas.microsoft.com/office/drawing/2014/main" val="3678764383"/>
                    </a:ext>
                  </a:extLst>
                </a:gridCol>
                <a:gridCol w="1637092">
                  <a:extLst>
                    <a:ext uri="{9D8B030D-6E8A-4147-A177-3AD203B41FA5}">
                      <a16:colId xmlns:a16="http://schemas.microsoft.com/office/drawing/2014/main" val="574316043"/>
                    </a:ext>
                  </a:extLst>
                </a:gridCol>
                <a:gridCol w="1141651">
                  <a:extLst>
                    <a:ext uri="{9D8B030D-6E8A-4147-A177-3AD203B41FA5}">
                      <a16:colId xmlns:a16="http://schemas.microsoft.com/office/drawing/2014/main" val="3379234156"/>
                    </a:ext>
                  </a:extLst>
                </a:gridCol>
              </a:tblGrid>
              <a:tr h="86990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</a:rPr>
                        <a:t>数据集名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</a:rPr>
                        <a:t>顶点数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</a:rPr>
                        <a:t>边数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</a:rPr>
                        <a:t>是否为有向图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4847072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web-stanford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281903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2312497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</a:rPr>
                        <a:t>有向图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347854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dblp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986207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6707236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</a:rPr>
                        <a:t>无向图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2093342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youtube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1157828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2987624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</a:rPr>
                        <a:t>无向图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4005766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RoadNet-CA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1971282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5533214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</a:rPr>
                        <a:t>无向图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2978736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Wiki-Talk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2394385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5021410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</a:rPr>
                        <a:t>无向图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5496826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soc-LiveJournal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4847571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68993773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</a:rPr>
                        <a:t>有向图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1473368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RMAT16-2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9999993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160000000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</a:rPr>
                        <a:t>无向图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0901843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Random-graph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41652230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100000000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</a:rPr>
                        <a:t>无向图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4483182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twitter-2010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41652230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1468365182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</a:rPr>
                        <a:t>有向图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4391077"/>
                  </a:ext>
                </a:extLst>
              </a:tr>
              <a:tr h="434953"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webbase-2001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118142155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1019903190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</a:rPr>
                        <a:t>有向图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4369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54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/>
      <p:bldP spid="21" grpId="0"/>
      <p:bldP spid="25" grpId="0"/>
      <p:bldP spid="26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DEDD26DB-C552-485B-9ABA-05B5D196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0E676E-5D58-4343-A068-F469B0830F2A}"/>
              </a:ext>
            </a:extLst>
          </p:cNvPr>
          <p:cNvSpPr txBox="1"/>
          <p:nvPr/>
        </p:nvSpPr>
        <p:spPr>
          <a:xfrm>
            <a:off x="1542292" y="3330211"/>
            <a:ext cx="205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cs typeface="+mn-ea"/>
                <a:sym typeface="+mn-lt"/>
              </a:rPr>
              <a:t>目录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F9B27DF-0BEA-4C8A-8735-81CBCBD394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1949458"/>
            <a:ext cx="625231" cy="6252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86AEF63-7E30-4A69-9A3C-CF90C8F8207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894137"/>
            <a:ext cx="625231" cy="6252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B2B327-8368-4C67-BE6F-75F528C547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3004779"/>
            <a:ext cx="625231" cy="6252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651961-A7B9-4E05-B697-700072139C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4060100"/>
            <a:ext cx="625231" cy="6252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8B84590-CE27-4596-A1AC-D04CA0FDCB6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5115422"/>
            <a:ext cx="625231" cy="62523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1C610FE-515F-4CFE-A098-188BB2710EFB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CE61CC-A88A-4FBC-B93F-52CDFEFC8EF4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262E4E6-FAFB-49F9-881B-21719EF9A7A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CA87D7B-9802-4A59-B4AA-48EBDD17199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4EBCD83-9B2A-4CA2-9238-661C8E2FE129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297B72A-73B2-4D9C-947B-98A260A1E5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0F58B1C-1429-45AE-81A9-4FB7721572B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1D9533-7ED5-43B9-9FFF-B768A4F9B072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F293F52-91A3-48D3-B4A2-0F1EE571464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755401B-7D6F-4F4F-9A24-09980FB0A1B8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675C6B3-A200-4291-9657-CA44EDDF666E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097EA9E-8B54-42AC-80D2-B6776A2377E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C61B23A-809D-4046-B190-C2DC2D98054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42AC855-DEBE-444F-9CA9-05872B6FCD66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EB930A3-9EF3-4862-9548-B99164F43B1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173D05-1356-4C94-A4A8-90A793D5991B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1EE573-3F3B-4B3A-B8B4-9F1FA0D204DB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9925D33-D687-4C74-8237-E06E137C94C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CBE44DB-5ACB-42AC-9CFD-2AF4625361E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DF63CFB-264B-4D7B-B45F-DA8126919B1F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115DB29-DEC5-412E-9649-C7D79282395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E65F1E4-22B4-404B-8CBE-2D35CF9CA33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FF88403-06BE-4F06-A757-05F063CE0BFD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2635464-5F6B-41D7-BA9B-DA9B00ED4DC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AC6131C-0513-423D-87F8-0B8E350BB87E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F28E9FE-8D74-4FE1-8AED-32F676E6807E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0C6AB88-9A24-42C6-9D46-28F7085446A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0E3D73-D9CF-4CC4-AD94-B90068683CB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C5EC10F-BB10-4283-A0D8-C0382A3D910A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5D8CC88-1D7D-4C1F-9132-DE1BAB80CC0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94C685D-1016-4F82-8F89-3566D6AF532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B7C6C2-520A-49A1-9FA3-162BC81CCFD1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506B37B-C6A5-4B97-ACB9-CC1808F38B3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6D06482-6CC1-4BB1-AD0F-C4A3312D2A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01AE102-8A84-4533-A6BE-C7FD7ECE4E7D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88120D6-2C79-43F1-A398-21DA34F11A8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D10300B-17FF-4AB7-ABEF-C72F48AA6C7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2006B894-5916-47F1-89DC-DA6C4124723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1480027"/>
            <a:ext cx="5301002" cy="145020"/>
          </a:xfrm>
          <a:prstGeom prst="rect">
            <a:avLst/>
          </a:prstGeom>
        </p:spPr>
      </p:pic>
      <p:sp>
        <p:nvSpPr>
          <p:cNvPr id="69" name="TextBox 47">
            <a:extLst>
              <a:ext uri="{FF2B5EF4-FFF2-40B4-BE49-F238E27FC236}">
                <a16:creationId xmlns:a16="http://schemas.microsoft.com/office/drawing/2014/main" id="{26CADA55-3A56-4401-A04C-B9B5C4CA4B6D}"/>
              </a:ext>
            </a:extLst>
          </p:cNvPr>
          <p:cNvSpPr txBox="1"/>
          <p:nvPr/>
        </p:nvSpPr>
        <p:spPr>
          <a:xfrm>
            <a:off x="6606855" y="943410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主要工作</a:t>
            </a:r>
          </a:p>
        </p:txBody>
      </p:sp>
      <p:sp>
        <p:nvSpPr>
          <p:cNvPr id="70" name="TextBox 48">
            <a:extLst>
              <a:ext uri="{FF2B5EF4-FFF2-40B4-BE49-F238E27FC236}">
                <a16:creationId xmlns:a16="http://schemas.microsoft.com/office/drawing/2014/main" id="{E9B1265E-3727-45A0-B490-ECF9E1E35017}"/>
              </a:ext>
            </a:extLst>
          </p:cNvPr>
          <p:cNvSpPr txBox="1"/>
          <p:nvPr/>
        </p:nvSpPr>
        <p:spPr>
          <a:xfrm>
            <a:off x="6606855" y="2004844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 smtClean="0">
                <a:latin typeface="+mn-lt"/>
                <a:ea typeface="+mn-ea"/>
                <a:cs typeface="+mn-ea"/>
                <a:sym typeface="+mn-lt"/>
              </a:rPr>
              <a:t>绪  论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" name="TextBox 55">
            <a:extLst>
              <a:ext uri="{FF2B5EF4-FFF2-40B4-BE49-F238E27FC236}">
                <a16:creationId xmlns:a16="http://schemas.microsoft.com/office/drawing/2014/main" id="{D21FEEF9-2C0F-4D68-B885-B5BAB6223F28}"/>
              </a:ext>
            </a:extLst>
          </p:cNvPr>
          <p:cNvSpPr txBox="1"/>
          <p:nvPr/>
        </p:nvSpPr>
        <p:spPr>
          <a:xfrm>
            <a:off x="6606855" y="3066278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算法</a:t>
            </a:r>
            <a:r>
              <a:rPr lang="zh-CN" altLang="en-US" sz="2800" dirty="0" smtClean="0">
                <a:latin typeface="+mn-lt"/>
                <a:ea typeface="+mn-ea"/>
                <a:cs typeface="+mn-ea"/>
                <a:sym typeface="+mn-lt"/>
              </a:rPr>
              <a:t>思路和关键技术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6FED0460-420B-4FC8-88A5-56109D211AAC}"/>
              </a:ext>
            </a:extLst>
          </p:cNvPr>
          <p:cNvSpPr txBox="1"/>
          <p:nvPr/>
        </p:nvSpPr>
        <p:spPr>
          <a:xfrm>
            <a:off x="6606855" y="412771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 smtClean="0">
                <a:latin typeface="+mn-lt"/>
                <a:ea typeface="+mn-ea"/>
                <a:cs typeface="+mn-ea"/>
                <a:sym typeface="+mn-lt"/>
              </a:rPr>
              <a:t>实验与分析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TextBox 57">
            <a:extLst>
              <a:ext uri="{FF2B5EF4-FFF2-40B4-BE49-F238E27FC236}">
                <a16:creationId xmlns:a16="http://schemas.microsoft.com/office/drawing/2014/main" id="{86D21A9B-56AA-45E7-B765-4D60F8FE4CDE}"/>
              </a:ext>
            </a:extLst>
          </p:cNvPr>
          <p:cNvSpPr txBox="1"/>
          <p:nvPr/>
        </p:nvSpPr>
        <p:spPr>
          <a:xfrm>
            <a:off x="6606855" y="5189148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 smtClean="0">
                <a:latin typeface="+mn-lt"/>
                <a:ea typeface="+mn-ea"/>
                <a:cs typeface="+mn-ea"/>
                <a:sym typeface="+mn-lt"/>
              </a:rPr>
              <a:t>总结与展望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7855E579-7987-4603-905D-7F5F3DC462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5772745"/>
            <a:ext cx="5301002" cy="14502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E2EC31BA-59A5-4D5D-A31F-22674FB77FB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2553206"/>
            <a:ext cx="5301002" cy="14502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85F13D0-27DF-43E2-93D4-5FD6D718AA3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3626386"/>
            <a:ext cx="5301002" cy="14502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7663B279-DDBC-4672-B84C-63A3771C80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4699566"/>
            <a:ext cx="5301002" cy="145020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172" y="2027187"/>
            <a:ext cx="1382226" cy="10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0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750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6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6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3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350"/>
                            </p:stCondLst>
                            <p:childTnLst>
                              <p:par>
                                <p:cTn id="9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  <p:bldP spid="70" grpId="0"/>
      <p:bldP spid="71" grpId="0"/>
      <p:bldP spid="72" grpId="0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2">
            <a:extLst>
              <a:ext uri="{FF2B5EF4-FFF2-40B4-BE49-F238E27FC236}">
                <a16:creationId xmlns:a16="http://schemas.microsoft.com/office/drawing/2014/main" id="{F794CAF2-A895-41AB-993B-4E8DAF28F8D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组合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算法切换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39" y="1107866"/>
            <a:ext cx="4320000" cy="2516446"/>
          </a:xfrm>
          <a:prstGeom prst="rect">
            <a:avLst/>
          </a:prstGeom>
        </p:spPr>
      </p:pic>
      <p:pic>
        <p:nvPicPr>
          <p:cNvPr id="49" name="图片 48" descr="C:\Users\Administrator\Desktop\毕业论文撰写\毕设png\dblp_IMG\0_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84" y="1104312"/>
            <a:ext cx="431990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图片 49" descr="C:\Users\Administrator\Desktop\毕设png\youtube_IMG\0_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34" y="3944829"/>
            <a:ext cx="431990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图片 50" descr="C:\Users\Administrator\Desktop\毕设png\roadnet_IMG\0_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89" y="3945149"/>
            <a:ext cx="4320000" cy="251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矩形 51"/>
          <p:cNvSpPr/>
          <p:nvPr/>
        </p:nvSpPr>
        <p:spPr>
          <a:xfrm>
            <a:off x="419446" y="1274066"/>
            <a:ext cx="422031" cy="218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Web-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stanford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857912" y="4114583"/>
            <a:ext cx="422031" cy="2180492"/>
          </a:xfrm>
          <a:prstGeom prst="rect">
            <a:avLst/>
          </a:prstGeom>
          <a:solidFill>
            <a:srgbClr val="CE3A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</a:rPr>
              <a:t>roadnet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19446" y="4114583"/>
            <a:ext cx="422031" cy="218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</a:rPr>
              <a:t>youtube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857913" y="1274066"/>
            <a:ext cx="422031" cy="2180492"/>
          </a:xfrm>
          <a:prstGeom prst="rect">
            <a:avLst/>
          </a:prstGeom>
          <a:solidFill>
            <a:srgbClr val="CE3A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</a:rPr>
              <a:t>dblp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42">
            <a:extLst>
              <a:ext uri="{FF2B5EF4-FFF2-40B4-BE49-F238E27FC236}">
                <a16:creationId xmlns:a16="http://schemas.microsoft.com/office/drawing/2014/main" id="{AE5C2D34-ABF5-44E0-9675-D490C687CF91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3.3 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算法性能分析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9787"/>
              </p:ext>
            </p:extLst>
          </p:nvPr>
        </p:nvGraphicFramePr>
        <p:xfrm>
          <a:off x="551669" y="1064520"/>
          <a:ext cx="11124515" cy="5378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150">
                  <a:extLst>
                    <a:ext uri="{9D8B030D-6E8A-4147-A177-3AD203B41FA5}">
                      <a16:colId xmlns:a16="http://schemas.microsoft.com/office/drawing/2014/main" val="1688590961"/>
                    </a:ext>
                  </a:extLst>
                </a:gridCol>
                <a:gridCol w="627274">
                  <a:extLst>
                    <a:ext uri="{9D8B030D-6E8A-4147-A177-3AD203B41FA5}">
                      <a16:colId xmlns:a16="http://schemas.microsoft.com/office/drawing/2014/main" val="591281920"/>
                    </a:ext>
                  </a:extLst>
                </a:gridCol>
                <a:gridCol w="614473">
                  <a:extLst>
                    <a:ext uri="{9D8B030D-6E8A-4147-A177-3AD203B41FA5}">
                      <a16:colId xmlns:a16="http://schemas.microsoft.com/office/drawing/2014/main" val="1254773558"/>
                    </a:ext>
                  </a:extLst>
                </a:gridCol>
                <a:gridCol w="524863">
                  <a:extLst>
                    <a:ext uri="{9D8B030D-6E8A-4147-A177-3AD203B41FA5}">
                      <a16:colId xmlns:a16="http://schemas.microsoft.com/office/drawing/2014/main" val="3725915626"/>
                    </a:ext>
                  </a:extLst>
                </a:gridCol>
                <a:gridCol w="704082">
                  <a:extLst>
                    <a:ext uri="{9D8B030D-6E8A-4147-A177-3AD203B41FA5}">
                      <a16:colId xmlns:a16="http://schemas.microsoft.com/office/drawing/2014/main" val="4176923583"/>
                    </a:ext>
                  </a:extLst>
                </a:gridCol>
                <a:gridCol w="870503">
                  <a:extLst>
                    <a:ext uri="{9D8B030D-6E8A-4147-A177-3AD203B41FA5}">
                      <a16:colId xmlns:a16="http://schemas.microsoft.com/office/drawing/2014/main" val="2931277960"/>
                    </a:ext>
                  </a:extLst>
                </a:gridCol>
                <a:gridCol w="550465">
                  <a:extLst>
                    <a:ext uri="{9D8B030D-6E8A-4147-A177-3AD203B41FA5}">
                      <a16:colId xmlns:a16="http://schemas.microsoft.com/office/drawing/2014/main" val="3484030336"/>
                    </a:ext>
                  </a:extLst>
                </a:gridCol>
                <a:gridCol w="870503">
                  <a:extLst>
                    <a:ext uri="{9D8B030D-6E8A-4147-A177-3AD203B41FA5}">
                      <a16:colId xmlns:a16="http://schemas.microsoft.com/office/drawing/2014/main" val="3734433932"/>
                    </a:ext>
                  </a:extLst>
                </a:gridCol>
                <a:gridCol w="563269">
                  <a:extLst>
                    <a:ext uri="{9D8B030D-6E8A-4147-A177-3AD203B41FA5}">
                      <a16:colId xmlns:a16="http://schemas.microsoft.com/office/drawing/2014/main" val="2787786455"/>
                    </a:ext>
                  </a:extLst>
                </a:gridCol>
                <a:gridCol w="870503">
                  <a:extLst>
                    <a:ext uri="{9D8B030D-6E8A-4147-A177-3AD203B41FA5}">
                      <a16:colId xmlns:a16="http://schemas.microsoft.com/office/drawing/2014/main" val="1610191858"/>
                    </a:ext>
                  </a:extLst>
                </a:gridCol>
                <a:gridCol w="1075327">
                  <a:extLst>
                    <a:ext uri="{9D8B030D-6E8A-4147-A177-3AD203B41FA5}">
                      <a16:colId xmlns:a16="http://schemas.microsoft.com/office/drawing/2014/main" val="1814229132"/>
                    </a:ext>
                  </a:extLst>
                </a:gridCol>
                <a:gridCol w="1075327">
                  <a:extLst>
                    <a:ext uri="{9D8B030D-6E8A-4147-A177-3AD203B41FA5}">
                      <a16:colId xmlns:a16="http://schemas.microsoft.com/office/drawing/2014/main" val="699518216"/>
                    </a:ext>
                  </a:extLst>
                </a:gridCol>
                <a:gridCol w="921707">
                  <a:extLst>
                    <a:ext uri="{9D8B030D-6E8A-4147-A177-3AD203B41FA5}">
                      <a16:colId xmlns:a16="http://schemas.microsoft.com/office/drawing/2014/main" val="1598784396"/>
                    </a:ext>
                  </a:extLst>
                </a:gridCol>
                <a:gridCol w="576069">
                  <a:extLst>
                    <a:ext uri="{9D8B030D-6E8A-4147-A177-3AD203B41FA5}">
                      <a16:colId xmlns:a16="http://schemas.microsoft.com/office/drawing/2014/main" val="465415281"/>
                    </a:ext>
                  </a:extLst>
                </a:gridCol>
              </a:tblGrid>
              <a:tr h="21981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effectLst/>
                        </a:rPr>
                        <a:t>Datasets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CPU_Greedy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effectLst/>
                        </a:rPr>
                        <a:t>组合算法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JPL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kokkos_MIC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cuSPARSE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>
                          <a:effectLst/>
                        </a:rPr>
                        <a:t>本文算法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38376"/>
                  </a:ext>
                </a:extLst>
              </a:tr>
              <a:tr h="4302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Color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Color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Color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Time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Color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Color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Incorrect</a:t>
                      </a:r>
                      <a:br>
                        <a:rPr lang="en-US" sz="1200" b="1" u="none" strike="noStrike">
                          <a:effectLst/>
                        </a:rPr>
                      </a:br>
                      <a:r>
                        <a:rPr lang="en-US" sz="1200" b="1" u="none" strike="noStrike">
                          <a:effectLst/>
                        </a:rPr>
                        <a:t>Vertices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Color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6555399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web-Stanford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103.96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149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28.81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1121.79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169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2200.72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1463.25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95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134993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44.127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119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7925664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dblp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322.07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119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42.39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139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787.762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121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6106.44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119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541.429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70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933161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64.856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205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3296482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youtube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216.81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43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58.78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57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1409.49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262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3022.93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617.205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103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283515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81.523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107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5275520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RoadNet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145.62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12.52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806.787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13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4893.6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531.205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32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1953477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96.331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13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6453713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Wiki-Talk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774.66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122.5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8703.57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489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5042.67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67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818.762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159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184167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225.476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166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2437794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soc-LiveJournal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4805.7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328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448.6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551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11000.5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646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63284.5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251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1792.39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184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2437231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642.55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744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045440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RMAT16_2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8965.5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75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485.6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410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18774.9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316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163517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6910.61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129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6966819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485.55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410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6308916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random-graph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9076.6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94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353.6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86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17264.3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334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96557.3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25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9264.06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112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4804572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353.643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86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3378850"/>
                  </a:ext>
                </a:extLst>
              </a:tr>
              <a:tr h="4261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twitter-2010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83797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918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5041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947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null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null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728099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679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41201.3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917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22396212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9501.2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2102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4574608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webbase-2001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343404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1507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2730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1559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null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null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940540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1226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264022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412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>
                          <a:effectLst/>
                        </a:rPr>
                        <a:t>104173619</a:t>
                      </a:r>
                      <a:endParaRPr lang="en-US" altLang="zh-CN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2729.5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u="none" strike="noStrike" dirty="0">
                          <a:effectLst/>
                        </a:rPr>
                        <a:t>1559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0998019"/>
                  </a:ext>
                </a:extLst>
              </a:tr>
              <a:tr h="430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Feluca</a:t>
                      </a:r>
                      <a:r>
                        <a:rPr lang="en-US" sz="1200" b="1" u="none" strike="noStrike" dirty="0">
                          <a:effectLst/>
                        </a:rPr>
                        <a:t> Speedup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effectLst/>
                        </a:rPr>
                        <a:t>3.61× – 125.81×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effectLst/>
                        </a:rPr>
                        <a:t>18.58× – 71.07×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effectLst/>
                        </a:rPr>
                        <a:t>41.18× – 344.58×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effectLst/>
                        </a:rPr>
                        <a:t>4× – 96.73×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67948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134118" y="505523"/>
            <a:ext cx="545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复现测试</a:t>
            </a:r>
            <a:r>
              <a:rPr lang="zh-CN" altLang="en-US" sz="2000" smtClean="0"/>
              <a:t>了</a:t>
            </a:r>
            <a:r>
              <a:rPr lang="en-US" altLang="zh-CN" sz="2000" smtClean="0"/>
              <a:t>JPL</a:t>
            </a:r>
            <a:r>
              <a:rPr lang="zh-CN" altLang="en-US" sz="2000" smtClean="0"/>
              <a:t>，</a:t>
            </a:r>
            <a:r>
              <a:rPr lang="en-US" altLang="zh-CN" sz="2000" smtClean="0"/>
              <a:t>kokkos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cuSPARSE</a:t>
            </a:r>
            <a:r>
              <a:rPr lang="zh-CN" altLang="en-US" sz="2000" dirty="0" smtClean="0"/>
              <a:t>，贪婪法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847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 smtClean="0">
                <a:latin typeface="+mn-lt"/>
                <a:ea typeface="+mn-ea"/>
                <a:cs typeface="+mn-ea"/>
                <a:sym typeface="+mn-lt"/>
              </a:rPr>
              <a:t>第四部分</a:t>
            </a:r>
            <a:endParaRPr lang="zh-CN" altLang="en-US" sz="6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cs typeface="+mn-ea"/>
                <a:sym typeface="+mn-lt"/>
              </a:rPr>
              <a:t>总结与展望</a:t>
            </a:r>
          </a:p>
          <a:p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88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3">
            <a:extLst>
              <a:ext uri="{FF2B5EF4-FFF2-40B4-BE49-F238E27FC236}">
                <a16:creationId xmlns:a16="http://schemas.microsoft.com/office/drawing/2014/main" id="{997912B2-6116-4E42-8E77-8536AF2DF246}"/>
              </a:ext>
            </a:extLst>
          </p:cNvPr>
          <p:cNvSpPr txBox="1"/>
          <p:nvPr/>
        </p:nvSpPr>
        <p:spPr>
          <a:xfrm>
            <a:off x="6986802" y="1337811"/>
            <a:ext cx="3767336" cy="868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优化</a:t>
            </a:r>
            <a:r>
              <a:rPr lang="zh-CN" altLang="zh-CN" sz="2000" dirty="0"/>
              <a:t>了一种以顶点为中心</a:t>
            </a:r>
            <a:r>
              <a:rPr lang="zh-CN" altLang="zh-CN" sz="2000" dirty="0" smtClean="0"/>
              <a:t>的</a:t>
            </a:r>
            <a:r>
              <a:rPr lang="zh-CN" altLang="en-US" sz="2000" dirty="0" smtClean="0"/>
              <a:t>针对</a:t>
            </a:r>
            <a:r>
              <a:rPr lang="zh-CN" altLang="en-US" sz="2000" dirty="0"/>
              <a:t>大规模</a:t>
            </a:r>
            <a:r>
              <a:rPr lang="zh-CN" altLang="zh-CN" sz="2000" dirty="0"/>
              <a:t>图着色</a:t>
            </a:r>
            <a:r>
              <a:rPr lang="zh-CN" altLang="en-US" sz="2000" dirty="0"/>
              <a:t>的</a:t>
            </a:r>
            <a:r>
              <a:rPr lang="zh-CN" altLang="zh-CN" sz="2000" dirty="0"/>
              <a:t>并行算法</a:t>
            </a:r>
            <a:endParaRPr lang="zh-CN" altLang="en-US" sz="2000" b="1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E178A63-81E8-4C6A-99EB-E6F942FC35B7}"/>
              </a:ext>
            </a:extLst>
          </p:cNvPr>
          <p:cNvSpPr/>
          <p:nvPr/>
        </p:nvSpPr>
        <p:spPr>
          <a:xfrm>
            <a:off x="6096678" y="1409700"/>
            <a:ext cx="640210" cy="640210"/>
          </a:xfrm>
          <a:prstGeom prst="ellipse">
            <a:avLst/>
          </a:prstGeom>
          <a:solidFill>
            <a:srgbClr val="004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1EA0EA48-A621-4682-A84F-8BCB3E08E031}"/>
              </a:ext>
            </a:extLst>
          </p:cNvPr>
          <p:cNvSpPr txBox="1"/>
          <p:nvPr/>
        </p:nvSpPr>
        <p:spPr>
          <a:xfrm>
            <a:off x="7540453" y="2309775"/>
            <a:ext cx="3767336" cy="868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优化</a:t>
            </a:r>
            <a:r>
              <a:rPr lang="zh-CN" altLang="en-US" sz="2000" dirty="0"/>
              <a:t>和融合</a:t>
            </a:r>
            <a:r>
              <a:rPr lang="zh-CN" altLang="zh-CN" sz="2000" dirty="0"/>
              <a:t>了</a:t>
            </a:r>
            <a:r>
              <a:rPr lang="zh-CN" altLang="en-US" sz="2000" dirty="0"/>
              <a:t>一种</a:t>
            </a:r>
            <a:r>
              <a:rPr lang="zh-CN" altLang="zh-CN" sz="2000" dirty="0"/>
              <a:t>以边为中心的类</a:t>
            </a:r>
            <a:r>
              <a:rPr lang="en-US" altLang="zh-CN" sz="2000" dirty="0" err="1"/>
              <a:t>pagerank</a:t>
            </a:r>
            <a:r>
              <a:rPr lang="zh-CN" altLang="zh-CN" sz="2000" dirty="0"/>
              <a:t>的</a:t>
            </a:r>
            <a:r>
              <a:rPr lang="zh-CN" altLang="zh-CN" sz="2000" dirty="0" smtClean="0"/>
              <a:t>算法</a:t>
            </a:r>
            <a:endParaRPr lang="zh-CN" altLang="en-US" sz="2000" b="1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A8F67CF-3A85-4A7F-9D1A-FAD9DFD3062C}"/>
              </a:ext>
            </a:extLst>
          </p:cNvPr>
          <p:cNvSpPr/>
          <p:nvPr/>
        </p:nvSpPr>
        <p:spPr>
          <a:xfrm>
            <a:off x="6666697" y="2397410"/>
            <a:ext cx="640210" cy="640210"/>
          </a:xfrm>
          <a:prstGeom prst="ellipse">
            <a:avLst/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803CCA7B-E757-4BB3-BCE6-CB6E9B12A466}"/>
              </a:ext>
            </a:extLst>
          </p:cNvPr>
          <p:cNvSpPr txBox="1"/>
          <p:nvPr/>
        </p:nvSpPr>
        <p:spPr>
          <a:xfrm>
            <a:off x="7716237" y="3313231"/>
            <a:ext cx="3767336" cy="868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复现和测试了几种典型的并行图着色</a:t>
            </a:r>
            <a:r>
              <a:rPr lang="zh-CN" altLang="en-US" sz="2000" dirty="0" smtClean="0">
                <a:cs typeface="+mn-ea"/>
                <a:sym typeface="+mn-lt"/>
              </a:rPr>
              <a:t>算法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4F7326-8E36-4179-BD27-D0441DCEF15D}"/>
              </a:ext>
            </a:extLst>
          </p:cNvPr>
          <p:cNvSpPr/>
          <p:nvPr/>
        </p:nvSpPr>
        <p:spPr>
          <a:xfrm>
            <a:off x="6842890" y="3385120"/>
            <a:ext cx="640210" cy="640210"/>
          </a:xfrm>
          <a:prstGeom prst="ellipse">
            <a:avLst/>
          </a:prstGeom>
          <a:solidFill>
            <a:srgbClr val="004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709EE63-3DCF-4CA3-B928-8ECB224EF15D}"/>
              </a:ext>
            </a:extLst>
          </p:cNvPr>
          <p:cNvSpPr/>
          <p:nvPr/>
        </p:nvSpPr>
        <p:spPr>
          <a:xfrm>
            <a:off x="6666697" y="4372830"/>
            <a:ext cx="640210" cy="640210"/>
          </a:xfrm>
          <a:prstGeom prst="ellipse">
            <a:avLst/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4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1D9C812-7678-4EE2-9CE1-4930F368A06A}"/>
              </a:ext>
            </a:extLst>
          </p:cNvPr>
          <p:cNvSpPr/>
          <p:nvPr/>
        </p:nvSpPr>
        <p:spPr>
          <a:xfrm>
            <a:off x="6165095" y="5360540"/>
            <a:ext cx="640210" cy="640210"/>
          </a:xfrm>
          <a:prstGeom prst="ellipse">
            <a:avLst/>
          </a:prstGeom>
          <a:solidFill>
            <a:srgbClr val="004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5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F69547CD-39F4-48F6-89A2-61DA6A038408}"/>
              </a:ext>
            </a:extLst>
          </p:cNvPr>
          <p:cNvSpPr txBox="1"/>
          <p:nvPr/>
        </p:nvSpPr>
        <p:spPr>
          <a:xfrm>
            <a:off x="7540453" y="4316687"/>
            <a:ext cx="3767336" cy="868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cs typeface="+mn-ea"/>
                <a:sym typeface="+mn-lt"/>
              </a:rPr>
              <a:t>面向动态图对算法进行扩展及细节优化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3552A659-C130-4699-9C62-58F8E51246D1}"/>
              </a:ext>
            </a:extLst>
          </p:cNvPr>
          <p:cNvSpPr txBox="1"/>
          <p:nvPr/>
        </p:nvSpPr>
        <p:spPr>
          <a:xfrm>
            <a:off x="6986802" y="5476999"/>
            <a:ext cx="3767336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cs typeface="+mn-ea"/>
                <a:sym typeface="+mn-lt"/>
              </a:rPr>
              <a:t>从单</a:t>
            </a:r>
            <a:r>
              <a:rPr lang="en-US" altLang="zh-CN" sz="2000" dirty="0" smtClean="0">
                <a:cs typeface="+mn-ea"/>
                <a:sym typeface="+mn-lt"/>
              </a:rPr>
              <a:t>GPU</a:t>
            </a:r>
            <a:r>
              <a:rPr lang="zh-CN" altLang="en-US" sz="2000" dirty="0" smtClean="0">
                <a:cs typeface="+mn-ea"/>
                <a:sym typeface="+mn-lt"/>
              </a:rPr>
              <a:t>扩展到多</a:t>
            </a:r>
            <a:r>
              <a:rPr lang="en-US" altLang="zh-CN" sz="2000" dirty="0" smtClean="0">
                <a:cs typeface="+mn-ea"/>
                <a:sym typeface="+mn-lt"/>
              </a:rPr>
              <a:t>GPU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654AEDFD-AF86-4C8A-B489-4F5DE918F239}"/>
              </a:ext>
            </a:extLst>
          </p:cNvPr>
          <p:cNvSpPr txBox="1"/>
          <p:nvPr/>
        </p:nvSpPr>
        <p:spPr>
          <a:xfrm>
            <a:off x="1134310" y="2635267"/>
            <a:ext cx="3706455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800"/>
              </a:lnSpc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参考文献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DD8204-466C-4278-89E6-E6D3AD112D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1" t="28357" r="23200" b="24413"/>
          <a:stretch/>
        </p:blipFill>
        <p:spPr>
          <a:xfrm>
            <a:off x="1367448" y="2191520"/>
            <a:ext cx="3706454" cy="2970543"/>
          </a:xfrm>
          <a:prstGeom prst="rect">
            <a:avLst/>
          </a:prstGeom>
        </p:spPr>
      </p:pic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4.1 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总结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与展望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846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7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/>
          <p:bldP spid="6" grpId="0" animBg="1"/>
          <p:bldP spid="7" grpId="0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7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/>
          <p:bldP spid="6" grpId="0" animBg="1"/>
          <p:bldP spid="7" grpId="0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6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cs typeface="+mn-ea"/>
                <a:sym typeface="+mn-lt"/>
              </a:rPr>
              <a:t>问题回答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zh-CN" altLang="en-US" sz="2000" dirty="0">
                <a:solidFill>
                  <a:srgbClr val="D03C4D"/>
                </a:solidFill>
                <a:ea typeface="华文行楷" panose="02010800040101010101" pitchFamily="2" charset="-122"/>
              </a:rPr>
              <a:t>谢谢各位老师和同学</a:t>
            </a:r>
            <a:r>
              <a:rPr lang="en-US" altLang="zh-CN" sz="2000" dirty="0">
                <a:solidFill>
                  <a:srgbClr val="D03C4D"/>
                </a:solidFill>
                <a:ea typeface="华文行楷" panose="02010800040101010101" pitchFamily="2" charset="-122"/>
              </a:rPr>
              <a:t>!</a:t>
            </a:r>
          </a:p>
          <a:p>
            <a:pPr marL="514350" indent="-514350" algn="ctr"/>
            <a:r>
              <a:rPr lang="zh-CN" altLang="en-US" sz="2000" dirty="0">
                <a:solidFill>
                  <a:srgbClr val="D03C4D"/>
                </a:solidFill>
                <a:ea typeface="华文行楷" panose="02010800040101010101" pitchFamily="2" charset="-122"/>
              </a:rPr>
              <a:t>请老师批评指正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DC3E3B-3D7C-4EF5-8B63-EE3E5B39BE39}"/>
              </a:ext>
            </a:extLst>
          </p:cNvPr>
          <p:cNvSpPr txBox="1"/>
          <p:nvPr/>
        </p:nvSpPr>
        <p:spPr>
          <a:xfrm>
            <a:off x="2743068" y="4883209"/>
            <a:ext cx="67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cs typeface="+mn-ea"/>
                <a:sym typeface="+mn-lt"/>
              </a:rPr>
              <a:t>基于并行计算架构的大规模图着色算法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4288691" y="5859760"/>
            <a:ext cx="212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答辩人</a:t>
            </a:r>
            <a:r>
              <a:rPr lang="zh-CN" altLang="en-US" sz="2400" dirty="0" smtClean="0">
                <a:cs typeface="+mn-ea"/>
                <a:sym typeface="+mn-lt"/>
              </a:rPr>
              <a:t>：</a:t>
            </a:r>
            <a:r>
              <a:rPr lang="zh-CN" altLang="en-US" sz="2400" dirty="0">
                <a:cs typeface="+mn-ea"/>
                <a:sym typeface="+mn-lt"/>
              </a:rPr>
              <a:t>魏硕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CB4093-774F-446C-81DC-029795C63C9F}"/>
              </a:ext>
            </a:extLst>
          </p:cNvPr>
          <p:cNvSpPr txBox="1"/>
          <p:nvPr/>
        </p:nvSpPr>
        <p:spPr>
          <a:xfrm>
            <a:off x="7153272" y="5874264"/>
            <a:ext cx="229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导师</a:t>
            </a:r>
            <a:r>
              <a:rPr lang="zh-CN" altLang="en-US" sz="2400" dirty="0" smtClean="0">
                <a:cs typeface="+mn-ea"/>
                <a:sym typeface="+mn-lt"/>
              </a:rPr>
              <a:t>：</a:t>
            </a:r>
            <a:r>
              <a:rPr lang="zh-CN" altLang="en-US" sz="2400" dirty="0">
                <a:cs typeface="+mn-ea"/>
                <a:sym typeface="+mn-lt"/>
              </a:rPr>
              <a:t>石宣化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07425EA-91E3-494B-ACFF-1B824A8EE4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98" y="5888769"/>
            <a:ext cx="769973" cy="43305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4" y="5888769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04B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04B9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04B9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04B9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04B9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883" y="833719"/>
            <a:ext cx="1382226" cy="10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000"/>
    </mc:Choice>
    <mc:Fallback xmlns="">
      <p:transition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>
            <a:extLst>
              <a:ext uri="{FF2B5EF4-FFF2-40B4-BE49-F238E27FC236}">
                <a16:creationId xmlns:a16="http://schemas.microsoft.com/office/drawing/2014/main" id="{83D3681F-20D3-49DF-9114-AC0B454DDCE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061788" y="1537730"/>
            <a:ext cx="4257675" cy="4256088"/>
          </a:xfrm>
          <a:prstGeom prst="ellipse">
            <a:avLst/>
          </a:prstGeom>
          <a:noFill/>
          <a:ln w="11">
            <a:solidFill>
              <a:srgbClr val="344F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2" tIns="45718" rIns="91432" bIns="45718"/>
          <a:lstStyle/>
          <a:p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Line 16">
            <a:extLst>
              <a:ext uri="{FF2B5EF4-FFF2-40B4-BE49-F238E27FC236}">
                <a16:creationId xmlns:a16="http://schemas.microsoft.com/office/drawing/2014/main" id="{6F8EC34F-5B1D-4273-BBBE-14CE7ACA07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22318" y="2152098"/>
            <a:ext cx="790575" cy="804863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12EEAB59-B938-464D-A25A-52D42E662A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30263" y="3871357"/>
            <a:ext cx="1711325" cy="404813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B6BED45A-5F5B-4A04-AE16-8784844336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71544" y="2983948"/>
            <a:ext cx="1665287" cy="409575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7">
            <a:extLst>
              <a:ext uri="{FF2B5EF4-FFF2-40B4-BE49-F238E27FC236}">
                <a16:creationId xmlns:a16="http://schemas.microsoft.com/office/drawing/2014/main" id="{4F2B7DB1-DDEF-4718-838E-4ECE205D8E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349380" y="1212298"/>
            <a:ext cx="1038225" cy="1038225"/>
            <a:chOff x="0" y="0"/>
            <a:chExt cx="1038225" cy="1038225"/>
          </a:xfrm>
          <a:solidFill>
            <a:srgbClr val="004B98"/>
          </a:solidFill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EA6CEB7D-E4C8-4DA8-9E73-886FA935F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38225" cy="1038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CA441C10-A94C-49C9-9C2D-171EFCF83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953" y="165169"/>
              <a:ext cx="812317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10">
            <a:extLst>
              <a:ext uri="{FF2B5EF4-FFF2-40B4-BE49-F238E27FC236}">
                <a16:creationId xmlns:a16="http://schemas.microsoft.com/office/drawing/2014/main" id="{125E5C8F-DB47-4A7E-A520-609A06EDB4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09856" y="2312435"/>
            <a:ext cx="1038225" cy="1038225"/>
            <a:chOff x="0" y="0"/>
            <a:chExt cx="1038225" cy="1038225"/>
          </a:xfrm>
        </p:grpSpPr>
        <p:sp>
          <p:nvSpPr>
            <p:cNvPr id="10" name="Oval 12">
              <a:extLst>
                <a:ext uri="{FF2B5EF4-FFF2-40B4-BE49-F238E27FC236}">
                  <a16:creationId xmlns:a16="http://schemas.microsoft.com/office/drawing/2014/main" id="{08CF93D9-9AA0-4842-9919-13EDF708E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38225" cy="1038225"/>
            </a:xfrm>
            <a:prstGeom prst="ellipse">
              <a:avLst/>
            </a:prstGeom>
            <a:solidFill>
              <a:srgbClr val="CF3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8A5CAAD1-C2A7-4EDC-B80F-040DBE04A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955" y="165169"/>
              <a:ext cx="81231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3">
            <a:extLst>
              <a:ext uri="{FF2B5EF4-FFF2-40B4-BE49-F238E27FC236}">
                <a16:creationId xmlns:a16="http://schemas.microsoft.com/office/drawing/2014/main" id="{71A58240-B9C7-4BE8-81AD-2616BB469CA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28893" y="4001533"/>
            <a:ext cx="1038225" cy="1039813"/>
            <a:chOff x="0" y="0"/>
            <a:chExt cx="1038225" cy="1039812"/>
          </a:xfrm>
          <a:solidFill>
            <a:srgbClr val="004B98"/>
          </a:solidFill>
        </p:grpSpPr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D9475943-8F35-4BB5-B173-7589F1D8A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38225" cy="1039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4C22799C-EC4B-4133-9126-8D8352B92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01" y="172444"/>
              <a:ext cx="812317" cy="7078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Oval 8">
            <a:extLst>
              <a:ext uri="{FF2B5EF4-FFF2-40B4-BE49-F238E27FC236}">
                <a16:creationId xmlns:a16="http://schemas.microsoft.com/office/drawing/2014/main" id="{4282C330-02C2-44BB-AD31-7FE60EA546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01375" y="2383868"/>
            <a:ext cx="2411413" cy="2411412"/>
          </a:xfrm>
          <a:prstGeom prst="ellipse">
            <a:avLst/>
          </a:prstGeom>
          <a:solidFill>
            <a:srgbClr val="004B98"/>
          </a:solidFill>
          <a:ln>
            <a:solidFill>
              <a:srgbClr val="004B98"/>
            </a:solidFill>
          </a:ln>
          <a:extLst/>
        </p:spPr>
        <p:txBody>
          <a:bodyPr lIns="91432" tIns="45718" rIns="91432" bIns="45718"/>
          <a:lstStyle/>
          <a:p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EFE92E07-AD25-4495-BFDE-C9B9CDE1A43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91875" y="2574368"/>
            <a:ext cx="2030413" cy="2032000"/>
          </a:xfrm>
          <a:prstGeom prst="ellipse">
            <a:avLst/>
          </a:prstGeom>
          <a:solidFill>
            <a:srgbClr val="004B98"/>
          </a:solidFill>
          <a:ln>
            <a:noFill/>
          </a:ln>
          <a:extLst/>
        </p:spPr>
        <p:txBody>
          <a:bodyPr lIns="91432" tIns="45718" rIns="91432" bIns="45718"/>
          <a:lstStyle/>
          <a:p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1B72FCE-7A79-4AAB-9D82-0272EDBE0CA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24458" y="3112522"/>
            <a:ext cx="1193800" cy="95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四个</a:t>
            </a:r>
            <a:r>
              <a:rPr lang="zh-CN" altLang="en-US" sz="2800" b="1" dirty="0" smtClean="0">
                <a:solidFill>
                  <a:schemeClr val="bg1"/>
                </a:solidFill>
                <a:cs typeface="+mn-ea"/>
                <a:sym typeface="+mn-lt"/>
              </a:rPr>
              <a:t>工作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8" name="组合 19">
            <a:extLst>
              <a:ext uri="{FF2B5EF4-FFF2-40B4-BE49-F238E27FC236}">
                <a16:creationId xmlns:a16="http://schemas.microsoft.com/office/drawing/2014/main" id="{C7184A47-F61E-4A07-983D-0AF70BEAC55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362080" y="5095320"/>
            <a:ext cx="1038225" cy="1039812"/>
            <a:chOff x="0" y="0"/>
            <a:chExt cx="1038225" cy="1039812"/>
          </a:xfrm>
        </p:grpSpPr>
        <p:sp>
          <p:nvSpPr>
            <p:cNvPr id="19" name="Oval 11">
              <a:extLst>
                <a:ext uri="{FF2B5EF4-FFF2-40B4-BE49-F238E27FC236}">
                  <a16:creationId xmlns:a16="http://schemas.microsoft.com/office/drawing/2014/main" id="{D2026B78-22A0-4402-B3C6-D0078E94A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38225" cy="1039812"/>
            </a:xfrm>
            <a:prstGeom prst="ellipse">
              <a:avLst/>
            </a:prstGeom>
            <a:solidFill>
              <a:srgbClr val="CF3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352AFB6A-8A88-46DB-8F78-DC5A95E77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01" y="172444"/>
              <a:ext cx="81231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Line 16">
            <a:extLst>
              <a:ext uri="{FF2B5EF4-FFF2-40B4-BE49-F238E27FC236}">
                <a16:creationId xmlns:a16="http://schemas.microsoft.com/office/drawing/2014/main" id="{2310DD47-3C17-43C6-AECE-E6C7C74EA4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08028" y="4417460"/>
            <a:ext cx="792163" cy="804863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D87E4D4-224C-4F6E-B8DE-93478521D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4142" y="1121808"/>
            <a:ext cx="5741206" cy="87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优化</a:t>
            </a:r>
            <a:r>
              <a:rPr lang="zh-CN" altLang="zh-CN" dirty="0"/>
              <a:t>了一种以顶点为中心的，通过两阶段核函数来避免原子操作的</a:t>
            </a:r>
            <a:r>
              <a:rPr lang="zh-CN" altLang="en-US" dirty="0"/>
              <a:t>针对大规模</a:t>
            </a:r>
            <a:r>
              <a:rPr lang="zh-CN" altLang="zh-CN" dirty="0"/>
              <a:t>图着色</a:t>
            </a:r>
            <a:r>
              <a:rPr lang="zh-CN" altLang="en-US" dirty="0"/>
              <a:t>的</a:t>
            </a:r>
            <a:r>
              <a:rPr lang="zh-CN" altLang="zh-CN" dirty="0"/>
              <a:t>并行算法</a:t>
            </a:r>
            <a:endParaRPr lang="zh-CN" altLang="en-US" b="1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EFFFEA24-A021-4FCB-9473-01AF83142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1106" y="2366006"/>
            <a:ext cx="4660120" cy="87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优化</a:t>
            </a:r>
            <a:r>
              <a:rPr lang="zh-CN" altLang="en-US" dirty="0"/>
              <a:t>和融合</a:t>
            </a:r>
            <a:r>
              <a:rPr lang="zh-CN" altLang="zh-CN" dirty="0"/>
              <a:t>了</a:t>
            </a:r>
            <a:r>
              <a:rPr lang="zh-CN" altLang="en-US" dirty="0"/>
              <a:t>一种</a:t>
            </a:r>
            <a:r>
              <a:rPr lang="zh-CN" altLang="zh-CN" dirty="0"/>
              <a:t>以边为中心的类</a:t>
            </a:r>
            <a:r>
              <a:rPr lang="en-US" altLang="zh-CN" dirty="0" err="1"/>
              <a:t>pagerank</a:t>
            </a:r>
            <a:r>
              <a:rPr lang="zh-CN" altLang="zh-CN" dirty="0"/>
              <a:t>的算法，</a:t>
            </a:r>
            <a:r>
              <a:rPr lang="zh-CN" altLang="en-US" dirty="0"/>
              <a:t>分析了取得最佳性能的切换时机</a:t>
            </a:r>
            <a:endParaRPr lang="zh-CN" altLang="en-US" b="1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D8BD38A3-7648-4F0B-A051-9AFDC4F6F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1106" y="4194006"/>
            <a:ext cx="4796489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测试分析了设计的并行算法及优化思路的可行性，针对</a:t>
            </a:r>
            <a:r>
              <a:rPr lang="zh-CN" altLang="en-US" dirty="0" smtClean="0">
                <a:cs typeface="+mn-ea"/>
                <a:sym typeface="+mn-lt"/>
              </a:rPr>
              <a:t>具体问题</a:t>
            </a:r>
            <a:r>
              <a:rPr lang="zh-CN" altLang="en-US" dirty="0">
                <a:cs typeface="+mn-ea"/>
                <a:sym typeface="+mn-lt"/>
              </a:rPr>
              <a:t>对应的指标进行了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0BB3075E-D640-43C5-9FB1-8E3383194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4142" y="5377894"/>
            <a:ext cx="5741206" cy="87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复现和测试了几种典型的并行图着色算法，进行了效率对比和结果分析</a:t>
            </a:r>
          </a:p>
        </p:txBody>
      </p:sp>
      <p:sp>
        <p:nvSpPr>
          <p:cNvPr id="27" name="TextBox 42">
            <a:extLst>
              <a:ext uri="{FF2B5EF4-FFF2-40B4-BE49-F238E27FC236}">
                <a16:creationId xmlns:a16="http://schemas.microsoft.com/office/drawing/2014/main" id="{703A5F52-B844-41AD-A561-2DBAE294888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主要工作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24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5" grpId="0" animBg="1"/>
      <p:bldP spid="16" grpId="0" animBg="1"/>
      <p:bldP spid="17" grpId="0"/>
      <p:bldP spid="21" grpId="0" animBg="1"/>
      <p:bldP spid="22" grpId="0"/>
      <p:bldP spid="23" grpId="0"/>
      <p:bldP spid="24" grpId="0"/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latin typeface="+mn-lt"/>
                <a:ea typeface="+mn-ea"/>
                <a:cs typeface="+mn-ea"/>
                <a:sym typeface="+mn-lt"/>
              </a:rPr>
              <a:t>第一部分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2549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472996" y="3306939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 smtClean="0">
                <a:latin typeface="+mn-lt"/>
                <a:ea typeface="+mn-ea"/>
                <a:cs typeface="+mn-ea"/>
                <a:sym typeface="+mn-lt"/>
              </a:rPr>
              <a:t>绪论</a:t>
            </a:r>
            <a:endParaRPr lang="zh-CN" altLang="en-US" sz="6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882" y="1877921"/>
            <a:ext cx="1382226" cy="10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59E935A-934B-45D3-8FE1-F1F429D0001F}"/>
              </a:ext>
            </a:extLst>
          </p:cNvPr>
          <p:cNvGrpSpPr/>
          <p:nvPr/>
        </p:nvGrpSpPr>
        <p:grpSpPr>
          <a:xfrm>
            <a:off x="1535744" y="1156282"/>
            <a:ext cx="1728000" cy="1838115"/>
            <a:chOff x="1280133" y="1276560"/>
            <a:chExt cx="1728000" cy="183811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F47250F-1D0B-44D6-9814-6BAA15881CDD}"/>
                </a:ext>
              </a:extLst>
            </p:cNvPr>
            <p:cNvSpPr/>
            <p:nvPr/>
          </p:nvSpPr>
          <p:spPr>
            <a:xfrm>
              <a:off x="1280133" y="1276560"/>
              <a:ext cx="1728000" cy="1728000"/>
            </a:xfrm>
            <a:prstGeom prst="ellipse">
              <a:avLst/>
            </a:prstGeom>
            <a:solidFill>
              <a:srgbClr val="025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9" name="TextBox 30">
              <a:extLst>
                <a:ext uri="{FF2B5EF4-FFF2-40B4-BE49-F238E27FC236}">
                  <a16:creationId xmlns:a16="http://schemas.microsoft.com/office/drawing/2014/main" id="{781333C2-28B9-47F1-85A4-00F6AAF3C59A}"/>
                </a:ext>
              </a:extLst>
            </p:cNvPr>
            <p:cNvSpPr txBox="1"/>
            <p:nvPr/>
          </p:nvSpPr>
          <p:spPr>
            <a:xfrm>
              <a:off x="1389110" y="1730425"/>
              <a:ext cx="1555101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3200" dirty="0" smtClean="0"/>
                <a:t>交通系统</a:t>
              </a:r>
              <a:endParaRPr lang="zh-CN" altLang="en-US" sz="5400" dirty="0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55A2051-B990-4C10-A239-A85023533EFA}"/>
                </a:ext>
              </a:extLst>
            </p:cNvPr>
            <p:cNvSpPr/>
            <p:nvPr/>
          </p:nvSpPr>
          <p:spPr>
            <a:xfrm flipV="1">
              <a:off x="2034816" y="2975421"/>
              <a:ext cx="218634" cy="139254"/>
            </a:xfrm>
            <a:prstGeom prst="triangle">
              <a:avLst/>
            </a:prstGeom>
            <a:solidFill>
              <a:srgbClr val="025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792F863-AF50-4824-9312-F8F07DD6DE49}"/>
              </a:ext>
            </a:extLst>
          </p:cNvPr>
          <p:cNvGrpSpPr/>
          <p:nvPr/>
        </p:nvGrpSpPr>
        <p:grpSpPr>
          <a:xfrm>
            <a:off x="5218962" y="1150003"/>
            <a:ext cx="1728000" cy="1844394"/>
            <a:chOff x="3616599" y="1270281"/>
            <a:chExt cx="1728000" cy="1844394"/>
          </a:xfrm>
          <a:solidFill>
            <a:srgbClr val="CF3B4C"/>
          </a:solidFill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F4D7D88-5DB3-4B4C-8980-1C5FD92B72C8}"/>
                </a:ext>
              </a:extLst>
            </p:cNvPr>
            <p:cNvSpPr/>
            <p:nvPr/>
          </p:nvSpPr>
          <p:spPr>
            <a:xfrm>
              <a:off x="3616599" y="1270281"/>
              <a:ext cx="1728000" cy="17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13" name="TextBox 31">
              <a:extLst>
                <a:ext uri="{FF2B5EF4-FFF2-40B4-BE49-F238E27FC236}">
                  <a16:creationId xmlns:a16="http://schemas.microsoft.com/office/drawing/2014/main" id="{5D7AEFB6-9AAB-4BFE-85F8-EC9D7729F1F7}"/>
                </a:ext>
              </a:extLst>
            </p:cNvPr>
            <p:cNvSpPr txBox="1"/>
            <p:nvPr/>
          </p:nvSpPr>
          <p:spPr>
            <a:xfrm>
              <a:off x="3818911" y="1764949"/>
              <a:ext cx="1323376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3200" dirty="0" smtClean="0"/>
                <a:t>社交网络</a:t>
              </a:r>
              <a:endParaRPr lang="zh-CN" altLang="en-US" sz="5400" dirty="0"/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9217B143-5317-466B-BDB2-F0AB9DF67D8A}"/>
                </a:ext>
              </a:extLst>
            </p:cNvPr>
            <p:cNvSpPr/>
            <p:nvPr/>
          </p:nvSpPr>
          <p:spPr>
            <a:xfrm flipV="1">
              <a:off x="4379998" y="2975421"/>
              <a:ext cx="218634" cy="1392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8EDD6B-F39D-4BEA-8180-8256F1D58E1E}"/>
              </a:ext>
            </a:extLst>
          </p:cNvPr>
          <p:cNvGrpSpPr/>
          <p:nvPr/>
        </p:nvGrpSpPr>
        <p:grpSpPr>
          <a:xfrm>
            <a:off x="8919612" y="1156958"/>
            <a:ext cx="1728000" cy="1837439"/>
            <a:chOff x="5990153" y="1277236"/>
            <a:chExt cx="1728000" cy="1837439"/>
          </a:xfrm>
          <a:solidFill>
            <a:srgbClr val="344F66"/>
          </a:solidFill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ED55FEA-D86D-4973-92A0-8BF9E79B3FB6}"/>
                </a:ext>
              </a:extLst>
            </p:cNvPr>
            <p:cNvSpPr/>
            <p:nvPr/>
          </p:nvSpPr>
          <p:spPr>
            <a:xfrm>
              <a:off x="5990153" y="1277236"/>
              <a:ext cx="1728000" cy="1728000"/>
            </a:xfrm>
            <a:prstGeom prst="ellipse">
              <a:avLst/>
            </a:prstGeom>
            <a:solidFill>
              <a:srgbClr val="025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DEE9565-994A-4A3F-AE07-E7B97535EA33}"/>
                </a:ext>
              </a:extLst>
            </p:cNvPr>
            <p:cNvSpPr txBox="1"/>
            <p:nvPr/>
          </p:nvSpPr>
          <p:spPr>
            <a:xfrm>
              <a:off x="6189054" y="1781527"/>
              <a:ext cx="1330199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3200" dirty="0"/>
                <a:t>时间规划</a:t>
              </a:r>
              <a:endParaRPr lang="zh-CN" altLang="en-US" sz="5400" dirty="0"/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3CD38054-A1C6-4C9D-9BE5-C276F77F3559}"/>
                </a:ext>
              </a:extLst>
            </p:cNvPr>
            <p:cNvSpPr/>
            <p:nvPr/>
          </p:nvSpPr>
          <p:spPr>
            <a:xfrm flipV="1">
              <a:off x="6744504" y="2975421"/>
              <a:ext cx="218634" cy="139254"/>
            </a:xfrm>
            <a:prstGeom prst="triangle">
              <a:avLst/>
            </a:prstGeom>
            <a:solidFill>
              <a:srgbClr val="025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</p:grpSp>
      <p:sp>
        <p:nvSpPr>
          <p:cNvPr id="21" name="TextBox 42">
            <a:extLst>
              <a:ext uri="{FF2B5EF4-FFF2-40B4-BE49-F238E27FC236}">
                <a16:creationId xmlns:a16="http://schemas.microsoft.com/office/drawing/2014/main" id="{F2F7ED78-01B1-4A10-BC0B-D1209C2179E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1.1 </a:t>
            </a:r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数据与实际应用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/>
          <a:srcRect b="13262"/>
          <a:stretch/>
        </p:blipFill>
        <p:spPr>
          <a:xfrm>
            <a:off x="4858962" y="2999812"/>
            <a:ext cx="2448000" cy="23167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7154" r="6227" b="6453"/>
          <a:stretch/>
        </p:blipFill>
        <p:spPr>
          <a:xfrm>
            <a:off x="8561822" y="2999812"/>
            <a:ext cx="2448000" cy="23167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55" y="3079101"/>
            <a:ext cx="2322777" cy="21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2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20927930-A4A8-489F-AB56-40B0B29F0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630" y="2065237"/>
            <a:ext cx="15158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2000" b="1" spc="-150" dirty="0" smtClean="0">
                <a:solidFill>
                  <a:srgbClr val="CF3B4C"/>
                </a:solidFill>
                <a:cs typeface="+mn-ea"/>
                <a:sym typeface="+mn-lt"/>
              </a:rPr>
              <a:t>计算单元众多</a:t>
            </a:r>
            <a:endParaRPr lang="en-CA" sz="2000" b="1" spc="-150" dirty="0">
              <a:solidFill>
                <a:srgbClr val="CF3B4C"/>
              </a:solidFill>
              <a:cs typeface="+mn-ea"/>
              <a:sym typeface="+mn-lt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5042AB9F-F123-4B16-87FE-C3DAE810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617" y="2474049"/>
            <a:ext cx="2670096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823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切换线程无开销，等待时让准备好的线程执行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Rounded Rectangle 29">
            <a:extLst>
              <a:ext uri="{FF2B5EF4-FFF2-40B4-BE49-F238E27FC236}">
                <a16:creationId xmlns:a16="http://schemas.microsoft.com/office/drawing/2014/main" id="{E4FDBCC2-928B-40C3-B836-ECB1325222D6}"/>
              </a:ext>
            </a:extLst>
          </p:cNvPr>
          <p:cNvSpPr/>
          <p:nvPr/>
        </p:nvSpPr>
        <p:spPr>
          <a:xfrm>
            <a:off x="4240963" y="1891294"/>
            <a:ext cx="1488006" cy="1438087"/>
          </a:xfrm>
          <a:prstGeom prst="roundRect">
            <a:avLst>
              <a:gd name="adj" fmla="val 8754"/>
            </a:avLst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AD0B3D70-07C2-44FF-BAA4-02D95E676FAA}"/>
              </a:ext>
            </a:extLst>
          </p:cNvPr>
          <p:cNvSpPr/>
          <p:nvPr/>
        </p:nvSpPr>
        <p:spPr>
          <a:xfrm>
            <a:off x="4292694" y="2789826"/>
            <a:ext cx="140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硬件特点</a:t>
            </a:r>
            <a:endParaRPr 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TextBox 42">
            <a:extLst>
              <a:ext uri="{FF2B5EF4-FFF2-40B4-BE49-F238E27FC236}">
                <a16:creationId xmlns:a16="http://schemas.microsoft.com/office/drawing/2014/main" id="{AE5C2D34-ABF5-44E0-9675-D490C687CF91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硬件架构与难点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3C543A42-4993-4512-BAB4-8156D6836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86" y="2320161"/>
            <a:ext cx="2670096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823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活跃顶点数少。顶点颜色受邻接点影响，等待优先级高的先着色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 Box 7">
            <a:extLst>
              <a:ext uri="{FF2B5EF4-FFF2-40B4-BE49-F238E27FC236}">
                <a16:creationId xmlns:a16="http://schemas.microsoft.com/office/drawing/2014/main" id="{6D357C53-15CE-4F2F-A5CB-8620B493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2451" y="1966218"/>
            <a:ext cx="1278555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2000" b="1" spc="-150" dirty="0" smtClean="0">
                <a:solidFill>
                  <a:srgbClr val="004B98"/>
                </a:solidFill>
                <a:cs typeface="+mn-ea"/>
                <a:sym typeface="+mn-lt"/>
              </a:rPr>
              <a:t>并行度不足</a:t>
            </a:r>
            <a:endParaRPr lang="en-CA" sz="2000" b="1" spc="-150" dirty="0">
              <a:solidFill>
                <a:srgbClr val="004B98"/>
              </a:solidFill>
              <a:cs typeface="+mn-ea"/>
              <a:sym typeface="+mn-lt"/>
            </a:endParaRPr>
          </a:p>
        </p:txBody>
      </p:sp>
      <p:sp>
        <p:nvSpPr>
          <p:cNvPr id="41" name="下箭头 12">
            <a:extLst>
              <a:ext uri="{FF2B5EF4-FFF2-40B4-BE49-F238E27FC236}">
                <a16:creationId xmlns:a16="http://schemas.microsoft.com/office/drawing/2014/main" id="{68B6D3F3-5928-42FD-84B0-89B2455A0BFE}"/>
              </a:ext>
            </a:extLst>
          </p:cNvPr>
          <p:cNvSpPr/>
          <p:nvPr/>
        </p:nvSpPr>
        <p:spPr>
          <a:xfrm rot="10800000">
            <a:off x="4756337" y="2110568"/>
            <a:ext cx="467318" cy="59647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Rounded Rectangle 3">
            <a:extLst>
              <a:ext uri="{FF2B5EF4-FFF2-40B4-BE49-F238E27FC236}">
                <a16:creationId xmlns:a16="http://schemas.microsoft.com/office/drawing/2014/main" id="{0C7A15D9-9C43-4065-BD8F-3213A9AAA9DF}"/>
              </a:ext>
            </a:extLst>
          </p:cNvPr>
          <p:cNvSpPr/>
          <p:nvPr/>
        </p:nvSpPr>
        <p:spPr>
          <a:xfrm>
            <a:off x="6376346" y="1891294"/>
            <a:ext cx="1488006" cy="1438087"/>
          </a:xfrm>
          <a:prstGeom prst="roundRect">
            <a:avLst>
              <a:gd name="adj" fmla="val 8754"/>
            </a:avLst>
          </a:prstGeom>
          <a:solidFill>
            <a:srgbClr val="004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911A7C0-1D1C-430A-8450-65B627B5E912}"/>
              </a:ext>
            </a:extLst>
          </p:cNvPr>
          <p:cNvSpPr/>
          <p:nvPr/>
        </p:nvSpPr>
        <p:spPr>
          <a:xfrm>
            <a:off x="6428077" y="2789826"/>
            <a:ext cx="140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难点</a:t>
            </a:r>
            <a:endParaRPr 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下箭头 12">
            <a:extLst>
              <a:ext uri="{FF2B5EF4-FFF2-40B4-BE49-F238E27FC236}">
                <a16:creationId xmlns:a16="http://schemas.microsoft.com/office/drawing/2014/main" id="{68B6D3F3-5928-42FD-84B0-89B2455A0BFE}"/>
              </a:ext>
            </a:extLst>
          </p:cNvPr>
          <p:cNvSpPr/>
          <p:nvPr/>
        </p:nvSpPr>
        <p:spPr>
          <a:xfrm>
            <a:off x="6875571" y="2110568"/>
            <a:ext cx="467318" cy="59647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42" name="图片 41" descr="1557296699(1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80" y="3548655"/>
            <a:ext cx="396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C:\Users\Administrator\Desktop\毕设png\warps_IMG\0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46" y="3548655"/>
            <a:ext cx="396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34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8" grpId="0" animBg="1"/>
      <p:bldP spid="29" grpId="0"/>
      <p:bldP spid="37" grpId="0"/>
      <p:bldP spid="38" grpId="0"/>
      <p:bldP spid="39" grpId="0"/>
      <p:bldP spid="41" grpId="0" animBg="1"/>
      <p:bldP spid="34" grpId="0" animBg="1"/>
      <p:bldP spid="35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20927930-A4A8-489F-AB56-40B0B29F0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402" y="2065237"/>
            <a:ext cx="1041311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2000" b="1" spc="-150" dirty="0" smtClean="0">
                <a:solidFill>
                  <a:srgbClr val="CF3B4C"/>
                </a:solidFill>
                <a:cs typeface="+mn-ea"/>
                <a:sym typeface="+mn-lt"/>
              </a:rPr>
              <a:t>线程同步</a:t>
            </a:r>
            <a:endParaRPr lang="en-CA" sz="2000" b="1" spc="-150" dirty="0">
              <a:solidFill>
                <a:srgbClr val="CF3B4C"/>
              </a:solidFill>
              <a:cs typeface="+mn-ea"/>
              <a:sym typeface="+mn-lt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5042AB9F-F123-4B16-87FE-C3DAE810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617" y="2474049"/>
            <a:ext cx="2670096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823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每轮执行均需要以不同的单位同步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Rounded Rectangle 29">
            <a:extLst>
              <a:ext uri="{FF2B5EF4-FFF2-40B4-BE49-F238E27FC236}">
                <a16:creationId xmlns:a16="http://schemas.microsoft.com/office/drawing/2014/main" id="{E4FDBCC2-928B-40C3-B836-ECB1325222D6}"/>
              </a:ext>
            </a:extLst>
          </p:cNvPr>
          <p:cNvSpPr/>
          <p:nvPr/>
        </p:nvSpPr>
        <p:spPr>
          <a:xfrm>
            <a:off x="4240963" y="1891294"/>
            <a:ext cx="1488006" cy="1438087"/>
          </a:xfrm>
          <a:prstGeom prst="roundRect">
            <a:avLst>
              <a:gd name="adj" fmla="val 8754"/>
            </a:avLst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AD0B3D70-07C2-44FF-BAA4-02D95E676FAA}"/>
              </a:ext>
            </a:extLst>
          </p:cNvPr>
          <p:cNvSpPr/>
          <p:nvPr/>
        </p:nvSpPr>
        <p:spPr>
          <a:xfrm>
            <a:off x="4292694" y="2789826"/>
            <a:ext cx="140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硬件特点</a:t>
            </a:r>
            <a:endParaRPr 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TextBox 42">
            <a:extLst>
              <a:ext uri="{FF2B5EF4-FFF2-40B4-BE49-F238E27FC236}">
                <a16:creationId xmlns:a16="http://schemas.microsoft.com/office/drawing/2014/main" id="{AE5C2D34-ABF5-44E0-9675-D490C687CF91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硬件架构与难点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3C543A42-4993-4512-BAB4-8156D6836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686" y="2474049"/>
            <a:ext cx="2670096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823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工作量与度数成正比，顶点度数差异较大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 Box 7">
            <a:extLst>
              <a:ext uri="{FF2B5EF4-FFF2-40B4-BE49-F238E27FC236}">
                <a16:creationId xmlns:a16="http://schemas.microsoft.com/office/drawing/2014/main" id="{6D357C53-15CE-4F2F-A5CB-8620B493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352" y="2065237"/>
            <a:ext cx="1041311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2000" b="1" spc="-150" dirty="0">
                <a:solidFill>
                  <a:srgbClr val="004B98"/>
                </a:solidFill>
                <a:cs typeface="+mn-ea"/>
                <a:sym typeface="+mn-lt"/>
              </a:rPr>
              <a:t>负载不均</a:t>
            </a:r>
            <a:endParaRPr lang="en-CA" sz="2000" b="1" spc="-150" dirty="0">
              <a:solidFill>
                <a:srgbClr val="004B98"/>
              </a:solidFill>
              <a:cs typeface="+mn-ea"/>
              <a:sym typeface="+mn-lt"/>
            </a:endParaRPr>
          </a:p>
        </p:txBody>
      </p:sp>
      <p:sp>
        <p:nvSpPr>
          <p:cNvPr id="41" name="下箭头 12">
            <a:extLst>
              <a:ext uri="{FF2B5EF4-FFF2-40B4-BE49-F238E27FC236}">
                <a16:creationId xmlns:a16="http://schemas.microsoft.com/office/drawing/2014/main" id="{68B6D3F3-5928-42FD-84B0-89B2455A0BFE}"/>
              </a:ext>
            </a:extLst>
          </p:cNvPr>
          <p:cNvSpPr/>
          <p:nvPr/>
        </p:nvSpPr>
        <p:spPr>
          <a:xfrm rot="10800000">
            <a:off x="4756337" y="2110568"/>
            <a:ext cx="467318" cy="59647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Rounded Rectangle 3">
            <a:extLst>
              <a:ext uri="{FF2B5EF4-FFF2-40B4-BE49-F238E27FC236}">
                <a16:creationId xmlns:a16="http://schemas.microsoft.com/office/drawing/2014/main" id="{0C7A15D9-9C43-4065-BD8F-3213A9AAA9DF}"/>
              </a:ext>
            </a:extLst>
          </p:cNvPr>
          <p:cNvSpPr/>
          <p:nvPr/>
        </p:nvSpPr>
        <p:spPr>
          <a:xfrm>
            <a:off x="6376346" y="1891294"/>
            <a:ext cx="1488006" cy="1438087"/>
          </a:xfrm>
          <a:prstGeom prst="roundRect">
            <a:avLst>
              <a:gd name="adj" fmla="val 8754"/>
            </a:avLst>
          </a:prstGeom>
          <a:solidFill>
            <a:srgbClr val="004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911A7C0-1D1C-430A-8450-65B627B5E912}"/>
              </a:ext>
            </a:extLst>
          </p:cNvPr>
          <p:cNvSpPr/>
          <p:nvPr/>
        </p:nvSpPr>
        <p:spPr>
          <a:xfrm>
            <a:off x="6428077" y="2789826"/>
            <a:ext cx="140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难点</a:t>
            </a:r>
            <a:endParaRPr 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下箭头 12">
            <a:extLst>
              <a:ext uri="{FF2B5EF4-FFF2-40B4-BE49-F238E27FC236}">
                <a16:creationId xmlns:a16="http://schemas.microsoft.com/office/drawing/2014/main" id="{68B6D3F3-5928-42FD-84B0-89B2455A0BFE}"/>
              </a:ext>
            </a:extLst>
          </p:cNvPr>
          <p:cNvSpPr/>
          <p:nvPr/>
        </p:nvSpPr>
        <p:spPr>
          <a:xfrm>
            <a:off x="6875571" y="2110568"/>
            <a:ext cx="467318" cy="59647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9" y="3605577"/>
            <a:ext cx="3960000" cy="2520000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46" y="3605577"/>
            <a:ext cx="39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8" grpId="0" animBg="1"/>
      <p:bldP spid="29" grpId="0"/>
      <p:bldP spid="37" grpId="0"/>
      <p:bldP spid="38" grpId="0"/>
      <p:bldP spid="39" grpId="0"/>
      <p:bldP spid="41" grpId="0" animBg="1"/>
      <p:bldP spid="34" grpId="0" animBg="1"/>
      <p:bldP spid="35" grpId="0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20927930-A4A8-489F-AB56-40B0B29F0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816" y="2065237"/>
            <a:ext cx="1041311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2000" b="1" spc="-150" dirty="0">
                <a:solidFill>
                  <a:srgbClr val="CF3B4C"/>
                </a:solidFill>
                <a:cs typeface="+mn-ea"/>
                <a:sym typeface="+mn-lt"/>
              </a:rPr>
              <a:t>访</a:t>
            </a:r>
            <a:r>
              <a:rPr lang="zh-CN" altLang="en-US" sz="2000" b="1" spc="-150" dirty="0" smtClean="0">
                <a:solidFill>
                  <a:srgbClr val="CF3B4C"/>
                </a:solidFill>
                <a:cs typeface="+mn-ea"/>
                <a:sym typeface="+mn-lt"/>
              </a:rPr>
              <a:t>存合并</a:t>
            </a:r>
            <a:endParaRPr lang="en-CA" sz="2000" b="1" spc="-150" dirty="0">
              <a:solidFill>
                <a:srgbClr val="CF3B4C"/>
              </a:solidFill>
              <a:cs typeface="+mn-ea"/>
              <a:sym typeface="+mn-lt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5042AB9F-F123-4B16-87FE-C3DAE810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617" y="2474048"/>
            <a:ext cx="2670096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8232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一线程束内线程对内存的读取会合并</a:t>
            </a:r>
            <a:endParaRPr lang="en-US" sz="2000" i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Rounded Rectangle 29">
            <a:extLst>
              <a:ext uri="{FF2B5EF4-FFF2-40B4-BE49-F238E27FC236}">
                <a16:creationId xmlns:a16="http://schemas.microsoft.com/office/drawing/2014/main" id="{E4FDBCC2-928B-40C3-B836-ECB1325222D6}"/>
              </a:ext>
            </a:extLst>
          </p:cNvPr>
          <p:cNvSpPr/>
          <p:nvPr/>
        </p:nvSpPr>
        <p:spPr>
          <a:xfrm>
            <a:off x="4240963" y="1891294"/>
            <a:ext cx="1488006" cy="1438087"/>
          </a:xfrm>
          <a:prstGeom prst="roundRect">
            <a:avLst>
              <a:gd name="adj" fmla="val 8754"/>
            </a:avLst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AD0B3D70-07C2-44FF-BAA4-02D95E676FAA}"/>
              </a:ext>
            </a:extLst>
          </p:cNvPr>
          <p:cNvSpPr/>
          <p:nvPr/>
        </p:nvSpPr>
        <p:spPr>
          <a:xfrm>
            <a:off x="4292694" y="2789826"/>
            <a:ext cx="140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硬件特点</a:t>
            </a:r>
            <a:endParaRPr 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TextBox 42">
            <a:extLst>
              <a:ext uri="{FF2B5EF4-FFF2-40B4-BE49-F238E27FC236}">
                <a16:creationId xmlns:a16="http://schemas.microsoft.com/office/drawing/2014/main" id="{AE5C2D34-ABF5-44E0-9675-D490C687CF91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硬件架构与难点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3C543A42-4993-4512-BAB4-8156D6836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663" y="2419180"/>
            <a:ext cx="2670096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823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顶点邻接点编号差异较大。比如连接到两个点，一个为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，一个为十亿</a:t>
            </a:r>
            <a:endParaRPr lang="en-US" sz="2000" i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 Box 7">
            <a:extLst>
              <a:ext uri="{FF2B5EF4-FFF2-40B4-BE49-F238E27FC236}">
                <a16:creationId xmlns:a16="http://schemas.microsoft.com/office/drawing/2014/main" id="{6D357C53-15CE-4F2F-A5CB-8620B493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9189" y="2065237"/>
            <a:ext cx="1041311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2000" b="1" spc="-150" dirty="0" smtClean="0">
                <a:solidFill>
                  <a:srgbClr val="004B98"/>
                </a:solidFill>
                <a:cs typeface="+mn-ea"/>
                <a:sym typeface="+mn-lt"/>
              </a:rPr>
              <a:t>随机访存</a:t>
            </a:r>
            <a:endParaRPr lang="en-CA" sz="2000" b="1" spc="-150" dirty="0">
              <a:solidFill>
                <a:srgbClr val="004B98"/>
              </a:solidFill>
              <a:cs typeface="+mn-ea"/>
              <a:sym typeface="+mn-lt"/>
            </a:endParaRPr>
          </a:p>
        </p:txBody>
      </p:sp>
      <p:sp>
        <p:nvSpPr>
          <p:cNvPr id="41" name="下箭头 12">
            <a:extLst>
              <a:ext uri="{FF2B5EF4-FFF2-40B4-BE49-F238E27FC236}">
                <a16:creationId xmlns:a16="http://schemas.microsoft.com/office/drawing/2014/main" id="{68B6D3F3-5928-42FD-84B0-89B2455A0BFE}"/>
              </a:ext>
            </a:extLst>
          </p:cNvPr>
          <p:cNvSpPr/>
          <p:nvPr/>
        </p:nvSpPr>
        <p:spPr>
          <a:xfrm rot="10800000">
            <a:off x="4756337" y="2110568"/>
            <a:ext cx="467318" cy="59647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Rounded Rectangle 3">
            <a:extLst>
              <a:ext uri="{FF2B5EF4-FFF2-40B4-BE49-F238E27FC236}">
                <a16:creationId xmlns:a16="http://schemas.microsoft.com/office/drawing/2014/main" id="{0C7A15D9-9C43-4065-BD8F-3213A9AAA9DF}"/>
              </a:ext>
            </a:extLst>
          </p:cNvPr>
          <p:cNvSpPr/>
          <p:nvPr/>
        </p:nvSpPr>
        <p:spPr>
          <a:xfrm>
            <a:off x="6376346" y="1891294"/>
            <a:ext cx="1488006" cy="1438087"/>
          </a:xfrm>
          <a:prstGeom prst="roundRect">
            <a:avLst>
              <a:gd name="adj" fmla="val 8754"/>
            </a:avLst>
          </a:prstGeom>
          <a:solidFill>
            <a:srgbClr val="004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911A7C0-1D1C-430A-8450-65B627B5E912}"/>
              </a:ext>
            </a:extLst>
          </p:cNvPr>
          <p:cNvSpPr/>
          <p:nvPr/>
        </p:nvSpPr>
        <p:spPr>
          <a:xfrm>
            <a:off x="6428077" y="2789826"/>
            <a:ext cx="140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难点</a:t>
            </a:r>
            <a:endParaRPr 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下箭头 12">
            <a:extLst>
              <a:ext uri="{FF2B5EF4-FFF2-40B4-BE49-F238E27FC236}">
                <a16:creationId xmlns:a16="http://schemas.microsoft.com/office/drawing/2014/main" id="{68B6D3F3-5928-42FD-84B0-89B2455A0BFE}"/>
              </a:ext>
            </a:extLst>
          </p:cNvPr>
          <p:cNvSpPr/>
          <p:nvPr/>
        </p:nvSpPr>
        <p:spPr>
          <a:xfrm>
            <a:off x="6875571" y="2110568"/>
            <a:ext cx="467318" cy="59647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/>
          </p:cNvPicPr>
          <p:nvPr/>
        </p:nvPicPr>
        <p:blipFill rotWithShape="1">
          <a:blip r:embed="rId2"/>
          <a:srcRect l="11101" r="3631" b="33250"/>
          <a:stretch/>
        </p:blipFill>
        <p:spPr>
          <a:xfrm>
            <a:off x="1768969" y="3550757"/>
            <a:ext cx="3960000" cy="1080000"/>
          </a:xfrm>
          <a:prstGeom prst="rect">
            <a:avLst/>
          </a:prstGeom>
        </p:spPr>
      </p:pic>
      <p:pic>
        <p:nvPicPr>
          <p:cNvPr id="13" name="图片 1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46" y="3548655"/>
            <a:ext cx="3960000" cy="1080000"/>
          </a:xfrm>
          <a:prstGeom prst="rect">
            <a:avLst/>
          </a:prstGeom>
        </p:spPr>
      </p:pic>
      <p:sp>
        <p:nvSpPr>
          <p:cNvPr id="32" name="Text Box 7">
            <a:extLst>
              <a:ext uri="{FF2B5EF4-FFF2-40B4-BE49-F238E27FC236}">
                <a16:creationId xmlns:a16="http://schemas.microsoft.com/office/drawing/2014/main" id="{20927930-A4A8-489F-AB56-40B0B29F0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542" y="5180196"/>
            <a:ext cx="7498208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4000" b="1" spc="-150" dirty="0" smtClean="0">
                <a:cs typeface="+mn-ea"/>
                <a:sym typeface="+mn-lt"/>
              </a:rPr>
              <a:t>还有线程内的原子操作，影响并行</a:t>
            </a:r>
            <a:endParaRPr lang="en-CA" sz="4000" b="1" spc="-15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464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8" grpId="0" animBg="1"/>
      <p:bldP spid="29" grpId="0"/>
      <p:bldP spid="37" grpId="0"/>
      <p:bldP spid="38" grpId="0"/>
      <p:bldP spid="39" grpId="0"/>
      <p:bldP spid="41" grpId="0" animBg="1"/>
      <p:bldP spid="34" grpId="0" animBg="1"/>
      <p:bldP spid="35" grpId="0"/>
      <p:bldP spid="36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20927930-A4A8-489F-AB56-40B0B29F0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916" y="2091507"/>
            <a:ext cx="15158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2000" b="1" spc="-150" dirty="0" smtClean="0">
                <a:solidFill>
                  <a:srgbClr val="CF3B4C"/>
                </a:solidFill>
                <a:cs typeface="+mn-ea"/>
                <a:sym typeface="+mn-lt"/>
              </a:rPr>
              <a:t>以顶点为中心</a:t>
            </a:r>
            <a:endParaRPr lang="en-CA" sz="2000" b="1" spc="-150" dirty="0">
              <a:solidFill>
                <a:srgbClr val="CF3B4C"/>
              </a:solidFill>
              <a:cs typeface="+mn-ea"/>
              <a:sym typeface="+mn-lt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5042AB9F-F123-4B16-87FE-C3DAE810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617" y="2474048"/>
            <a:ext cx="2670096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823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适合读取邻接点信息，还有类似的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CSC</a:t>
            </a:r>
            <a:endParaRPr lang="en-US" sz="2000" i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7A15D9-9C43-4065-BD8F-3213A9AAA9DF}"/>
              </a:ext>
            </a:extLst>
          </p:cNvPr>
          <p:cNvSpPr/>
          <p:nvPr/>
        </p:nvSpPr>
        <p:spPr>
          <a:xfrm>
            <a:off x="4240965" y="1862884"/>
            <a:ext cx="1488006" cy="1438087"/>
          </a:xfrm>
          <a:prstGeom prst="roundRect">
            <a:avLst>
              <a:gd name="adj" fmla="val 8754"/>
            </a:avLst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F911A7C0-1D1C-430A-8450-65B627B5E912}"/>
              </a:ext>
            </a:extLst>
          </p:cNvPr>
          <p:cNvSpPr/>
          <p:nvPr/>
        </p:nvSpPr>
        <p:spPr>
          <a:xfrm>
            <a:off x="4292696" y="2761416"/>
            <a:ext cx="140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CSR</a:t>
            </a:r>
            <a:endParaRPr 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Rounded Rectangle 29">
            <a:extLst>
              <a:ext uri="{FF2B5EF4-FFF2-40B4-BE49-F238E27FC236}">
                <a16:creationId xmlns:a16="http://schemas.microsoft.com/office/drawing/2014/main" id="{E4FDBCC2-928B-40C3-B836-ECB1325222D6}"/>
              </a:ext>
            </a:extLst>
          </p:cNvPr>
          <p:cNvSpPr/>
          <p:nvPr/>
        </p:nvSpPr>
        <p:spPr>
          <a:xfrm>
            <a:off x="6346680" y="1862884"/>
            <a:ext cx="1488006" cy="1438087"/>
          </a:xfrm>
          <a:prstGeom prst="roundRect">
            <a:avLst>
              <a:gd name="adj" fmla="val 8754"/>
            </a:avLst>
          </a:prstGeom>
          <a:solidFill>
            <a:srgbClr val="004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AD0B3D70-07C2-44FF-BAA4-02D95E676FAA}"/>
              </a:ext>
            </a:extLst>
          </p:cNvPr>
          <p:cNvSpPr/>
          <p:nvPr/>
        </p:nvSpPr>
        <p:spPr>
          <a:xfrm>
            <a:off x="6398411" y="2761416"/>
            <a:ext cx="140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cs typeface="+mn-ea"/>
                <a:sym typeface="+mn-lt"/>
              </a:rPr>
              <a:t>edgelist</a:t>
            </a:r>
            <a:endParaRPr lang="en-US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TextBox 42">
            <a:extLst>
              <a:ext uri="{FF2B5EF4-FFF2-40B4-BE49-F238E27FC236}">
                <a16:creationId xmlns:a16="http://schemas.microsoft.com/office/drawing/2014/main" id="{AE5C2D34-ABF5-44E0-9675-D490C687CF91}"/>
              </a:ext>
            </a:extLst>
          </p:cNvPr>
          <p:cNvSpPr txBox="1"/>
          <p:nvPr/>
        </p:nvSpPr>
        <p:spPr>
          <a:xfrm>
            <a:off x="1311470" y="315858"/>
            <a:ext cx="463916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b="0" dirty="0" smtClean="0">
                <a:latin typeface="+mn-lt"/>
                <a:ea typeface="+mn-ea"/>
                <a:cs typeface="+mn-ea"/>
                <a:sym typeface="+mn-lt"/>
              </a:rPr>
              <a:t>.3 </a:t>
            </a:r>
            <a:r>
              <a:rPr lang="zh-CN" altLang="en-US" b="0" dirty="0" smtClean="0">
                <a:latin typeface="+mn-lt"/>
                <a:ea typeface="+mn-ea"/>
                <a:cs typeface="+mn-ea"/>
                <a:sym typeface="+mn-lt"/>
              </a:rPr>
              <a:t>两种算法对应的数据结构</a:t>
            </a: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3C543A42-4993-4512-BAB4-8156D6836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609" y="2529148"/>
            <a:ext cx="2670096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823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负载均衡，适合一个线程处理一条边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 Box 7">
            <a:extLst>
              <a:ext uri="{FF2B5EF4-FFF2-40B4-BE49-F238E27FC236}">
                <a16:creationId xmlns:a16="http://schemas.microsoft.com/office/drawing/2014/main" id="{6D357C53-15CE-4F2F-A5CB-8620B493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9187" y="2079866"/>
            <a:ext cx="1278555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2000" b="1" spc="-150" dirty="0" smtClean="0">
                <a:solidFill>
                  <a:srgbClr val="344F66"/>
                </a:solidFill>
                <a:cs typeface="+mn-ea"/>
                <a:sym typeface="+mn-lt"/>
              </a:rPr>
              <a:t>以边为中心</a:t>
            </a:r>
            <a:endParaRPr lang="en-CA" sz="2000" b="1" spc="-150" dirty="0">
              <a:solidFill>
                <a:srgbClr val="344F66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6" y="3489169"/>
            <a:ext cx="4562475" cy="24098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891187" y="396772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27000" algn="ctr" latinLnBrk="1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Values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[1 5 7 2 6 8 3 9 4]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Src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[0 0 1 1 2 2 2 3 3]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127000" algn="ctr" latinLnBrk="1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Dst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[0 1 1 2 0 2 3 1 3]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" name="Group 23">
            <a:extLst>
              <a:ext uri="{FF2B5EF4-FFF2-40B4-BE49-F238E27FC236}">
                <a16:creationId xmlns:a16="http://schemas.microsoft.com/office/drawing/2014/main" id="{7444F212-3047-4FEF-A09C-DBF4B7F5F4B8}"/>
              </a:ext>
            </a:extLst>
          </p:cNvPr>
          <p:cNvGrpSpPr/>
          <p:nvPr/>
        </p:nvGrpSpPr>
        <p:grpSpPr>
          <a:xfrm>
            <a:off x="4701232" y="2225034"/>
            <a:ext cx="591773" cy="451279"/>
            <a:chOff x="4914900" y="1812925"/>
            <a:chExt cx="441326" cy="336550"/>
          </a:xfrm>
          <a:solidFill>
            <a:schemeClr val="bg1"/>
          </a:solidFill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2C74A7CF-7148-4129-B621-C57C9070E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1849438"/>
              <a:ext cx="230188" cy="257175"/>
            </a:xfrm>
            <a:custGeom>
              <a:avLst/>
              <a:gdLst>
                <a:gd name="T0" fmla="*/ 18 w 145"/>
                <a:gd name="T1" fmla="*/ 143 h 162"/>
                <a:gd name="T2" fmla="*/ 18 w 145"/>
                <a:gd name="T3" fmla="*/ 21 h 162"/>
                <a:gd name="T4" fmla="*/ 124 w 145"/>
                <a:gd name="T5" fmla="*/ 21 h 162"/>
                <a:gd name="T6" fmla="*/ 145 w 145"/>
                <a:gd name="T7" fmla="*/ 0 h 162"/>
                <a:gd name="T8" fmla="*/ 0 w 145"/>
                <a:gd name="T9" fmla="*/ 0 h 162"/>
                <a:gd name="T10" fmla="*/ 0 w 145"/>
                <a:gd name="T11" fmla="*/ 162 h 162"/>
                <a:gd name="T12" fmla="*/ 68 w 145"/>
                <a:gd name="T13" fmla="*/ 162 h 162"/>
                <a:gd name="T14" fmla="*/ 77 w 145"/>
                <a:gd name="T15" fmla="*/ 143 h 162"/>
                <a:gd name="T16" fmla="*/ 18 w 145"/>
                <a:gd name="T17" fmla="*/ 14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62">
                  <a:moveTo>
                    <a:pt x="18" y="143"/>
                  </a:moveTo>
                  <a:lnTo>
                    <a:pt x="18" y="21"/>
                  </a:lnTo>
                  <a:lnTo>
                    <a:pt x="124" y="21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68" y="162"/>
                  </a:lnTo>
                  <a:lnTo>
                    <a:pt x="77" y="143"/>
                  </a:lnTo>
                  <a:lnTo>
                    <a:pt x="18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C090DFB0-470D-4004-86BE-71077CFC0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713" y="1849438"/>
              <a:ext cx="290513" cy="257175"/>
            </a:xfrm>
            <a:custGeom>
              <a:avLst/>
              <a:gdLst>
                <a:gd name="T0" fmla="*/ 76 w 88"/>
                <a:gd name="T1" fmla="*/ 18 h 78"/>
                <a:gd name="T2" fmla="*/ 76 w 88"/>
                <a:gd name="T3" fmla="*/ 0 h 78"/>
                <a:gd name="T4" fmla="*/ 40 w 88"/>
                <a:gd name="T5" fmla="*/ 0 h 78"/>
                <a:gd name="T6" fmla="*/ 37 w 88"/>
                <a:gd name="T7" fmla="*/ 10 h 78"/>
                <a:gd name="T8" fmla="*/ 67 w 88"/>
                <a:gd name="T9" fmla="*/ 10 h 78"/>
                <a:gd name="T10" fmla="*/ 67 w 88"/>
                <a:gd name="T11" fmla="*/ 69 h 78"/>
                <a:gd name="T12" fmla="*/ 10 w 88"/>
                <a:gd name="T13" fmla="*/ 69 h 78"/>
                <a:gd name="T14" fmla="*/ 0 w 88"/>
                <a:gd name="T15" fmla="*/ 78 h 78"/>
                <a:gd name="T16" fmla="*/ 76 w 88"/>
                <a:gd name="T17" fmla="*/ 78 h 78"/>
                <a:gd name="T18" fmla="*/ 76 w 88"/>
                <a:gd name="T19" fmla="*/ 60 h 78"/>
                <a:gd name="T20" fmla="*/ 88 w 88"/>
                <a:gd name="T21" fmla="*/ 54 h 78"/>
                <a:gd name="T22" fmla="*/ 88 w 88"/>
                <a:gd name="T23" fmla="*/ 26 h 78"/>
                <a:gd name="T24" fmla="*/ 76 w 88"/>
                <a:gd name="T25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8">
                  <a:moveTo>
                    <a:pt x="76" y="18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8" y="61"/>
                    <a:pt x="88" y="54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7"/>
                    <a:pt x="79" y="18"/>
                    <a:pt x="7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43A30516-F596-4B68-8EE8-9AEFD4CAE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463" y="1905000"/>
              <a:ext cx="115888" cy="144463"/>
            </a:xfrm>
            <a:custGeom>
              <a:avLst/>
              <a:gdLst>
                <a:gd name="T0" fmla="*/ 0 w 73"/>
                <a:gd name="T1" fmla="*/ 0 h 91"/>
                <a:gd name="T2" fmla="*/ 0 w 73"/>
                <a:gd name="T3" fmla="*/ 91 h 91"/>
                <a:gd name="T4" fmla="*/ 0 w 73"/>
                <a:gd name="T5" fmla="*/ 91 h 91"/>
                <a:gd name="T6" fmla="*/ 48 w 73"/>
                <a:gd name="T7" fmla="*/ 91 h 91"/>
                <a:gd name="T8" fmla="*/ 60 w 73"/>
                <a:gd name="T9" fmla="*/ 60 h 91"/>
                <a:gd name="T10" fmla="*/ 19 w 73"/>
                <a:gd name="T11" fmla="*/ 60 h 91"/>
                <a:gd name="T12" fmla="*/ 73 w 73"/>
                <a:gd name="T13" fmla="*/ 0 h 91"/>
                <a:gd name="T14" fmla="*/ 0 w 73"/>
                <a:gd name="T15" fmla="*/ 0 h 91"/>
                <a:gd name="T16" fmla="*/ 0 w 73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91">
                  <a:moveTo>
                    <a:pt x="0" y="0"/>
                  </a:moveTo>
                  <a:lnTo>
                    <a:pt x="0" y="91"/>
                  </a:lnTo>
                  <a:lnTo>
                    <a:pt x="0" y="91"/>
                  </a:lnTo>
                  <a:lnTo>
                    <a:pt x="48" y="91"/>
                  </a:lnTo>
                  <a:lnTo>
                    <a:pt x="60" y="60"/>
                  </a:lnTo>
                  <a:lnTo>
                    <a:pt x="19" y="6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31A9438F-E288-43FB-A59F-8A85E3C1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038" y="1905000"/>
              <a:ext cx="138113" cy="144463"/>
            </a:xfrm>
            <a:custGeom>
              <a:avLst/>
              <a:gdLst>
                <a:gd name="T0" fmla="*/ 66 w 87"/>
                <a:gd name="T1" fmla="*/ 21 h 91"/>
                <a:gd name="T2" fmla="*/ 0 w 87"/>
                <a:gd name="T3" fmla="*/ 91 h 91"/>
                <a:gd name="T4" fmla="*/ 87 w 87"/>
                <a:gd name="T5" fmla="*/ 91 h 91"/>
                <a:gd name="T6" fmla="*/ 87 w 87"/>
                <a:gd name="T7" fmla="*/ 0 h 91"/>
                <a:gd name="T8" fmla="*/ 31 w 87"/>
                <a:gd name="T9" fmla="*/ 0 h 91"/>
                <a:gd name="T10" fmla="*/ 24 w 87"/>
                <a:gd name="T11" fmla="*/ 21 h 91"/>
                <a:gd name="T12" fmla="*/ 66 w 87"/>
                <a:gd name="T13" fmla="*/ 2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1">
                  <a:moveTo>
                    <a:pt x="66" y="21"/>
                  </a:moveTo>
                  <a:lnTo>
                    <a:pt x="0" y="91"/>
                  </a:lnTo>
                  <a:lnTo>
                    <a:pt x="87" y="91"/>
                  </a:lnTo>
                  <a:lnTo>
                    <a:pt x="87" y="0"/>
                  </a:lnTo>
                  <a:lnTo>
                    <a:pt x="31" y="0"/>
                  </a:lnTo>
                  <a:lnTo>
                    <a:pt x="24" y="21"/>
                  </a:lnTo>
                  <a:lnTo>
                    <a:pt x="6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840AA41F-47FE-4AD6-B859-E5B0035B2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1812925"/>
              <a:ext cx="180975" cy="336550"/>
            </a:xfrm>
            <a:custGeom>
              <a:avLst/>
              <a:gdLst>
                <a:gd name="T0" fmla="*/ 79 w 114"/>
                <a:gd name="T1" fmla="*/ 87 h 212"/>
                <a:gd name="T2" fmla="*/ 112 w 114"/>
                <a:gd name="T3" fmla="*/ 0 h 212"/>
                <a:gd name="T4" fmla="*/ 8 w 114"/>
                <a:gd name="T5" fmla="*/ 110 h 212"/>
                <a:gd name="T6" fmla="*/ 44 w 114"/>
                <a:gd name="T7" fmla="*/ 110 h 212"/>
                <a:gd name="T8" fmla="*/ 0 w 114"/>
                <a:gd name="T9" fmla="*/ 212 h 212"/>
                <a:gd name="T10" fmla="*/ 114 w 114"/>
                <a:gd name="T11" fmla="*/ 85 h 212"/>
                <a:gd name="T12" fmla="*/ 79 w 114"/>
                <a:gd name="T13" fmla="*/ 8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212">
                  <a:moveTo>
                    <a:pt x="79" y="87"/>
                  </a:moveTo>
                  <a:lnTo>
                    <a:pt x="112" y="0"/>
                  </a:lnTo>
                  <a:lnTo>
                    <a:pt x="8" y="110"/>
                  </a:lnTo>
                  <a:lnTo>
                    <a:pt x="44" y="110"/>
                  </a:lnTo>
                  <a:lnTo>
                    <a:pt x="0" y="212"/>
                  </a:lnTo>
                  <a:lnTo>
                    <a:pt x="114" y="85"/>
                  </a:lnTo>
                  <a:lnTo>
                    <a:pt x="7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3" name="Group 45">
            <a:extLst>
              <a:ext uri="{FF2B5EF4-FFF2-40B4-BE49-F238E27FC236}">
                <a16:creationId xmlns:a16="http://schemas.microsoft.com/office/drawing/2014/main" id="{75CE14A4-79C1-45B7-910C-F2168794E795}"/>
              </a:ext>
            </a:extLst>
          </p:cNvPr>
          <p:cNvGrpSpPr/>
          <p:nvPr/>
        </p:nvGrpSpPr>
        <p:grpSpPr>
          <a:xfrm>
            <a:off x="6748876" y="2082158"/>
            <a:ext cx="683611" cy="679258"/>
            <a:chOff x="744538" y="3198813"/>
            <a:chExt cx="249237" cy="247650"/>
          </a:xfrm>
          <a:solidFill>
            <a:schemeClr val="bg1"/>
          </a:solidFill>
        </p:grpSpPr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2DD8B07-A162-4EF4-9434-010B50E19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3379788"/>
              <a:ext cx="66675" cy="66675"/>
            </a:xfrm>
            <a:custGeom>
              <a:avLst/>
              <a:gdLst>
                <a:gd name="T0" fmla="*/ 19 w 42"/>
                <a:gd name="T1" fmla="*/ 1 h 42"/>
                <a:gd name="T2" fmla="*/ 0 w 42"/>
                <a:gd name="T3" fmla="*/ 42 h 42"/>
                <a:gd name="T4" fmla="*/ 42 w 42"/>
                <a:gd name="T5" fmla="*/ 24 h 42"/>
                <a:gd name="T6" fmla="*/ 42 w 42"/>
                <a:gd name="T7" fmla="*/ 24 h 42"/>
                <a:gd name="T8" fmla="*/ 19 w 42"/>
                <a:gd name="T9" fmla="*/ 0 h 42"/>
                <a:gd name="T10" fmla="*/ 19 w 42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1"/>
                  </a:moveTo>
                  <a:lnTo>
                    <a:pt x="0" y="4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9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4E5BD571-81DD-496D-901A-C8ED1082B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38" y="3219451"/>
              <a:ext cx="165100" cy="168275"/>
            </a:xfrm>
            <a:custGeom>
              <a:avLst/>
              <a:gdLst>
                <a:gd name="T0" fmla="*/ 94 w 104"/>
                <a:gd name="T1" fmla="*/ 0 h 106"/>
                <a:gd name="T2" fmla="*/ 0 w 104"/>
                <a:gd name="T3" fmla="*/ 96 h 106"/>
                <a:gd name="T4" fmla="*/ 9 w 104"/>
                <a:gd name="T5" fmla="*/ 106 h 106"/>
                <a:gd name="T6" fmla="*/ 104 w 104"/>
                <a:gd name="T7" fmla="*/ 10 h 106"/>
                <a:gd name="T8" fmla="*/ 94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94" y="0"/>
                  </a:moveTo>
                  <a:lnTo>
                    <a:pt x="0" y="96"/>
                  </a:lnTo>
                  <a:lnTo>
                    <a:pt x="9" y="106"/>
                  </a:lnTo>
                  <a:lnTo>
                    <a:pt x="104" y="1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CE4D854-6E16-4A40-98EE-A5D425012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63" y="3244851"/>
              <a:ext cx="165100" cy="165100"/>
            </a:xfrm>
            <a:custGeom>
              <a:avLst/>
              <a:gdLst>
                <a:gd name="T0" fmla="*/ 95 w 104"/>
                <a:gd name="T1" fmla="*/ 0 h 104"/>
                <a:gd name="T2" fmla="*/ 0 w 104"/>
                <a:gd name="T3" fmla="*/ 94 h 104"/>
                <a:gd name="T4" fmla="*/ 10 w 104"/>
                <a:gd name="T5" fmla="*/ 104 h 104"/>
                <a:gd name="T6" fmla="*/ 104 w 104"/>
                <a:gd name="T7" fmla="*/ 9 h 104"/>
                <a:gd name="T8" fmla="*/ 95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0"/>
                  </a:moveTo>
                  <a:lnTo>
                    <a:pt x="0" y="94"/>
                  </a:lnTo>
                  <a:lnTo>
                    <a:pt x="10" y="104"/>
                  </a:lnTo>
                  <a:lnTo>
                    <a:pt x="104" y="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83583DCD-6BE4-4ACE-A241-EC6FB04ED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75" y="3198813"/>
              <a:ext cx="50800" cy="49213"/>
            </a:xfrm>
            <a:custGeom>
              <a:avLst/>
              <a:gdLst>
                <a:gd name="T0" fmla="*/ 17 w 26"/>
                <a:gd name="T1" fmla="*/ 8 h 26"/>
                <a:gd name="T2" fmla="*/ 0 w 26"/>
                <a:gd name="T3" fmla="*/ 7 h 26"/>
                <a:gd name="T4" fmla="*/ 19 w 26"/>
                <a:gd name="T5" fmla="*/ 26 h 26"/>
                <a:gd name="T6" fmla="*/ 17 w 26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7" y="8"/>
                  </a:moveTo>
                  <a:cubicBezTo>
                    <a:pt x="9" y="0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6" y="17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6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13" grpId="0"/>
      <p:bldP spid="28" grpId="0" animBg="1"/>
      <p:bldP spid="29" grpId="0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qj3hy4w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1154</Words>
  <Application>Microsoft Office PowerPoint</Application>
  <PresentationFormat>宽屏</PresentationFormat>
  <Paragraphs>436</Paragraphs>
  <Slides>24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Open Sans</vt:lpstr>
      <vt:lpstr>等线</vt:lpstr>
      <vt:lpstr>黑体</vt:lpstr>
      <vt:lpstr>华文行楷</vt:lpstr>
      <vt:lpstr>宋体</vt:lpstr>
      <vt:lpstr>Microsoft YaHei</vt:lpstr>
      <vt:lpstr>Microsoft YaHei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</cp:lastModifiedBy>
  <cp:revision>178</cp:revision>
  <dcterms:created xsi:type="dcterms:W3CDTF">2019-03-07T05:23:18Z</dcterms:created>
  <dcterms:modified xsi:type="dcterms:W3CDTF">2019-06-03T01:35:13Z</dcterms:modified>
</cp:coreProperties>
</file>